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6"/>
  </p:notesMasterIdLst>
  <p:sldIdLst>
    <p:sldId id="256" r:id="rId2"/>
    <p:sldId id="276" r:id="rId3"/>
    <p:sldId id="277" r:id="rId4"/>
    <p:sldId id="287" r:id="rId5"/>
    <p:sldId id="283" r:id="rId6"/>
    <p:sldId id="279" r:id="rId7"/>
    <p:sldId id="284" r:id="rId8"/>
    <p:sldId id="285" r:id="rId9"/>
    <p:sldId id="286" r:id="rId10"/>
    <p:sldId id="280" r:id="rId11"/>
    <p:sldId id="288" r:id="rId12"/>
    <p:sldId id="281" r:id="rId13"/>
    <p:sldId id="282" r:id="rId14"/>
    <p:sldId id="289" r:id="rId1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9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78"/>
    <p:restoredTop sz="89796"/>
  </p:normalViewPr>
  <p:slideViewPr>
    <p:cSldViewPr snapToGrid="0" snapToObjects="1">
      <p:cViewPr varScale="1">
        <p:scale>
          <a:sx n="114" d="100"/>
          <a:sy n="114" d="100"/>
        </p:scale>
        <p:origin x="118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jpg>
</file>

<file path=ppt/media/image2.jpg>
</file>

<file path=ppt/media/image3.jpg>
</file>

<file path=ppt/media/image4.tiff>
</file>

<file path=ppt/media/image5.tiff>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2AC963-F230-D041-9766-3DE180599C13}" type="datetimeFigureOut">
              <a:rPr kumimoji="1" lang="ja-JP" altLang="en-US" smtClean="0"/>
              <a:t>2020/5/12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B86B7F-1DFD-D64F-9945-EB2D337CDE68}" type="slidenum">
              <a:rPr kumimoji="1" lang="ja-JP" altLang="en-US" smtClean="0"/>
              <a:t>‹#›</a:t>
            </a:fld>
            <a:endParaRPr kumimoji="1" lang="ja-JP" altLang="en-US"/>
          </a:p>
        </p:txBody>
      </p:sp>
    </p:spTree>
    <p:extLst>
      <p:ext uri="{BB962C8B-B14F-4D97-AF65-F5344CB8AC3E}">
        <p14:creationId xmlns:p14="http://schemas.microsoft.com/office/powerpoint/2010/main" val="102872963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大学院進学前提のコースにいます</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研究配属はまだなんですが</a:t>
            </a:r>
            <a:r>
              <a:rPr kumimoji="1" lang="en-US" altLang="ja-JP" sz="1200" kern="1200" dirty="0">
                <a:solidFill>
                  <a:schemeClr val="tx1"/>
                </a:solidFill>
                <a:effectLst/>
                <a:latin typeface="+mn-lt"/>
                <a:ea typeface="+mn-ea"/>
                <a:cs typeface="+mn-cs"/>
              </a:rPr>
              <a:t>, </a:t>
            </a:r>
            <a:r>
              <a:rPr kumimoji="1" lang="ja-JP" altLang="en-US" sz="1200" kern="1200">
                <a:solidFill>
                  <a:schemeClr val="tx1"/>
                </a:solidFill>
                <a:effectLst/>
                <a:latin typeface="+mn-lt"/>
                <a:ea typeface="+mn-ea"/>
                <a:cs typeface="+mn-cs"/>
              </a:rPr>
              <a:t>仮想化技術や</a:t>
            </a:r>
            <a:r>
              <a:rPr kumimoji="1" lang="en" altLang="ja-JP" sz="1200" kern="1200" dirty="0">
                <a:solidFill>
                  <a:schemeClr val="tx1"/>
                </a:solidFill>
                <a:effectLst/>
                <a:latin typeface="+mn-lt"/>
                <a:ea typeface="+mn-ea"/>
                <a:cs typeface="+mn-cs"/>
              </a:rPr>
              <a:t>OS</a:t>
            </a:r>
            <a:r>
              <a:rPr kumimoji="1" lang="ja-JP" altLang="en-US" sz="1200" kern="1200">
                <a:solidFill>
                  <a:schemeClr val="tx1"/>
                </a:solidFill>
                <a:effectLst/>
                <a:latin typeface="+mn-lt"/>
                <a:ea typeface="+mn-ea"/>
                <a:cs typeface="+mn-cs"/>
              </a:rPr>
              <a:t>の仕組みなどに興味があります</a:t>
            </a:r>
          </a:p>
          <a:p>
            <a:r>
              <a:rPr kumimoji="1" lang="ja-JP" altLang="en-US" sz="1200" kern="1200">
                <a:solidFill>
                  <a:schemeClr val="tx1"/>
                </a:solidFill>
                <a:effectLst/>
                <a:latin typeface="+mn-lt"/>
                <a:ea typeface="+mn-ea"/>
                <a:cs typeface="+mn-cs"/>
              </a:rPr>
              <a:t>また、</a:t>
            </a:r>
            <a:r>
              <a:rPr kumimoji="1" lang="en" altLang="ja-JP" sz="1200" kern="1200" dirty="0">
                <a:solidFill>
                  <a:schemeClr val="tx1"/>
                </a:solidFill>
                <a:effectLst/>
                <a:latin typeface="+mn-lt"/>
                <a:ea typeface="+mn-ea"/>
                <a:cs typeface="+mn-cs"/>
              </a:rPr>
              <a:t>JAWS-SG</a:t>
            </a:r>
            <a:r>
              <a:rPr kumimoji="1" lang="ja-JP" altLang="en-US" sz="1200" kern="1200">
                <a:solidFill>
                  <a:schemeClr val="tx1"/>
                </a:solidFill>
                <a:effectLst/>
                <a:latin typeface="+mn-lt"/>
                <a:ea typeface="+mn-ea"/>
                <a:cs typeface="+mn-cs"/>
              </a:rPr>
              <a:t>と言う日本</a:t>
            </a:r>
            <a:r>
              <a:rPr kumimoji="1" lang="en" altLang="ja-JP" sz="1200" kern="1200" dirty="0">
                <a:solidFill>
                  <a:schemeClr val="tx1"/>
                </a:solidFill>
                <a:effectLst/>
                <a:latin typeface="+mn-lt"/>
                <a:ea typeface="+mn-ea"/>
                <a:cs typeface="+mn-cs"/>
              </a:rPr>
              <a:t>AWS</a:t>
            </a:r>
            <a:r>
              <a:rPr kumimoji="1" lang="ja-JP" altLang="en-US" sz="1200" kern="1200">
                <a:solidFill>
                  <a:schemeClr val="tx1"/>
                </a:solidFill>
                <a:effectLst/>
                <a:latin typeface="+mn-lt"/>
                <a:ea typeface="+mn-ea"/>
                <a:cs typeface="+mn-cs"/>
              </a:rPr>
              <a:t>ユーザグループの学生支部の運営をしています</a:t>
            </a:r>
          </a:p>
        </p:txBody>
      </p:sp>
      <p:sp>
        <p:nvSpPr>
          <p:cNvPr id="4" name="スライド番号プレースホルダー 3"/>
          <p:cNvSpPr>
            <a:spLocks noGrp="1"/>
          </p:cNvSpPr>
          <p:nvPr>
            <p:ph type="sldNum" sz="quarter" idx="5"/>
          </p:nvPr>
        </p:nvSpPr>
        <p:spPr/>
        <p:txBody>
          <a:bodyPr/>
          <a:lstStyle/>
          <a:p>
            <a:fld id="{6DB86B7F-1DFD-D64F-9945-EB2D337CDE68}" type="slidenum">
              <a:rPr kumimoji="1" lang="ja-JP" altLang="en-US" smtClean="0"/>
              <a:t>2</a:t>
            </a:fld>
            <a:endParaRPr kumimoji="1" lang="ja-JP" altLang="en-US"/>
          </a:p>
        </p:txBody>
      </p:sp>
    </p:spTree>
    <p:extLst>
      <p:ext uri="{BB962C8B-B14F-4D97-AF65-F5344CB8AC3E}">
        <p14:creationId xmlns:p14="http://schemas.microsoft.com/office/powerpoint/2010/main" val="43533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趣味は散歩で家の近くに五稜郭があるのでよく散歩をしています</a:t>
            </a:r>
          </a:p>
          <a:p>
            <a:r>
              <a:rPr kumimoji="1" lang="ja-JP" altLang="en-US" sz="1200" kern="1200">
                <a:solidFill>
                  <a:schemeClr val="tx1"/>
                </a:solidFill>
                <a:effectLst/>
                <a:latin typeface="+mn-lt"/>
                <a:ea typeface="+mn-ea"/>
                <a:cs typeface="+mn-cs"/>
              </a:rPr>
              <a:t>休日や授業の合間によくコード書いたりしてます</a:t>
            </a:r>
          </a:p>
          <a:p>
            <a:r>
              <a:rPr kumimoji="1" lang="en" altLang="ja-JP" sz="1200" kern="1200" dirty="0">
                <a:solidFill>
                  <a:schemeClr val="tx1"/>
                </a:solidFill>
                <a:effectLst/>
                <a:latin typeface="+mn-lt"/>
                <a:ea typeface="+mn-ea"/>
                <a:cs typeface="+mn-cs"/>
              </a:rPr>
              <a:t>Twitter</a:t>
            </a:r>
            <a:r>
              <a:rPr kumimoji="1" lang="ja-JP" altLang="en-US" sz="1200" kern="1200">
                <a:solidFill>
                  <a:schemeClr val="tx1"/>
                </a:solidFill>
                <a:effectLst/>
                <a:latin typeface="+mn-lt"/>
                <a:ea typeface="+mn-ea"/>
                <a:cs typeface="+mn-cs"/>
              </a:rPr>
              <a:t>やってるのでよかったらフォローしてください</a:t>
            </a:r>
          </a:p>
          <a:p>
            <a:endParaRPr kumimoji="1" lang="ja-JP" altLang="en-US"/>
          </a:p>
        </p:txBody>
      </p:sp>
      <p:sp>
        <p:nvSpPr>
          <p:cNvPr id="4" name="スライド番号プレースホルダー 3"/>
          <p:cNvSpPr>
            <a:spLocks noGrp="1"/>
          </p:cNvSpPr>
          <p:nvPr>
            <p:ph type="sldNum" sz="quarter" idx="5"/>
          </p:nvPr>
        </p:nvSpPr>
        <p:spPr/>
        <p:txBody>
          <a:bodyPr/>
          <a:lstStyle/>
          <a:p>
            <a:fld id="{6DB86B7F-1DFD-D64F-9945-EB2D337CDE68}" type="slidenum">
              <a:rPr kumimoji="1" lang="ja-JP" altLang="en-US" smtClean="0"/>
              <a:t>3</a:t>
            </a:fld>
            <a:endParaRPr kumimoji="1" lang="ja-JP" altLang="en-US"/>
          </a:p>
        </p:txBody>
      </p:sp>
    </p:spTree>
    <p:extLst>
      <p:ext uri="{BB962C8B-B14F-4D97-AF65-F5344CB8AC3E}">
        <p14:creationId xmlns:p14="http://schemas.microsoft.com/office/powerpoint/2010/main" val="1384350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今まで個人開発で作ってきたものなんですが</a:t>
            </a:r>
            <a:r>
              <a:rPr kumimoji="1" lang="en" altLang="ja-JP" sz="1200" kern="1200" dirty="0">
                <a:solidFill>
                  <a:schemeClr val="tx1"/>
                </a:solidFill>
                <a:effectLst/>
                <a:latin typeface="+mn-lt"/>
                <a:ea typeface="+mn-ea"/>
                <a:cs typeface="+mn-cs"/>
              </a:rPr>
              <a:t>Golang</a:t>
            </a:r>
            <a:r>
              <a:rPr kumimoji="1" lang="ja-JP" altLang="en-US" sz="1200" kern="1200">
                <a:solidFill>
                  <a:schemeClr val="tx1"/>
                </a:solidFill>
                <a:effectLst/>
                <a:latin typeface="+mn-lt"/>
                <a:ea typeface="+mn-ea"/>
                <a:cs typeface="+mn-cs"/>
              </a:rPr>
              <a:t>か</a:t>
            </a:r>
            <a:r>
              <a:rPr kumimoji="1" lang="en" altLang="ja-JP" sz="1200" kern="1200" dirty="0">
                <a:solidFill>
                  <a:schemeClr val="tx1"/>
                </a:solidFill>
                <a:effectLst/>
                <a:latin typeface="+mn-lt"/>
                <a:ea typeface="+mn-ea"/>
                <a:cs typeface="+mn-cs"/>
              </a:rPr>
              <a:t>Ruby</a:t>
            </a:r>
            <a:r>
              <a:rPr kumimoji="1" lang="ja-JP" altLang="en-US" sz="1200" kern="1200">
                <a:solidFill>
                  <a:schemeClr val="tx1"/>
                </a:solidFill>
                <a:effectLst/>
                <a:latin typeface="+mn-lt"/>
                <a:ea typeface="+mn-ea"/>
                <a:cs typeface="+mn-cs"/>
              </a:rPr>
              <a:t>がメインです</a:t>
            </a:r>
          </a:p>
          <a:p>
            <a:r>
              <a:rPr kumimoji="1" lang="ja-JP" altLang="en-US" sz="1200" kern="1200">
                <a:solidFill>
                  <a:schemeClr val="tx1"/>
                </a:solidFill>
                <a:effectLst/>
                <a:latin typeface="+mn-lt"/>
                <a:ea typeface="+mn-ea"/>
                <a:cs typeface="+mn-cs"/>
              </a:rPr>
              <a:t>直近で作ったものは</a:t>
            </a:r>
            <a:r>
              <a:rPr kumimoji="1" lang="en" altLang="ja-JP" sz="1200" kern="1200" dirty="0">
                <a:solidFill>
                  <a:schemeClr val="tx1"/>
                </a:solidFill>
                <a:effectLst/>
                <a:latin typeface="+mn-lt"/>
                <a:ea typeface="+mn-ea"/>
                <a:cs typeface="+mn-cs"/>
              </a:rPr>
              <a:t>Golang</a:t>
            </a:r>
            <a:r>
              <a:rPr kumimoji="1" lang="ja-JP" altLang="en-US" sz="1200" kern="1200">
                <a:solidFill>
                  <a:schemeClr val="tx1"/>
                </a:solidFill>
                <a:effectLst/>
                <a:latin typeface="+mn-lt"/>
                <a:ea typeface="+mn-ea"/>
                <a:cs typeface="+mn-cs"/>
              </a:rPr>
              <a:t>ですと</a:t>
            </a:r>
            <a:r>
              <a:rPr kumimoji="1" lang="en-US" altLang="ja-JP" sz="1200" kern="1200" dirty="0">
                <a:solidFill>
                  <a:schemeClr val="tx1"/>
                </a:solidFill>
                <a:effectLst/>
                <a:latin typeface="+mn-lt"/>
                <a:ea typeface="+mn-ea"/>
                <a:cs typeface="+mn-cs"/>
              </a:rPr>
              <a:t>, </a:t>
            </a:r>
            <a:r>
              <a:rPr kumimoji="1" lang="ja-JP" altLang="en-US" sz="1200" kern="1200">
                <a:solidFill>
                  <a:schemeClr val="tx1"/>
                </a:solidFill>
                <a:effectLst/>
                <a:latin typeface="+mn-lt"/>
                <a:ea typeface="+mn-ea"/>
                <a:cs typeface="+mn-cs"/>
              </a:rPr>
              <a:t>自作</a:t>
            </a:r>
            <a:r>
              <a:rPr kumimoji="1" lang="en" altLang="ja-JP" sz="1200" kern="1200" dirty="0">
                <a:solidFill>
                  <a:schemeClr val="tx1"/>
                </a:solidFill>
                <a:effectLst/>
                <a:latin typeface="+mn-lt"/>
                <a:ea typeface="+mn-ea"/>
                <a:cs typeface="+mn-cs"/>
              </a:rPr>
              <a:t>Alexa Skill</a:t>
            </a:r>
            <a:r>
              <a:rPr kumimoji="1" lang="ja-JP" altLang="en-US" sz="1200" kern="1200">
                <a:solidFill>
                  <a:schemeClr val="tx1"/>
                </a:solidFill>
                <a:effectLst/>
                <a:latin typeface="+mn-lt"/>
                <a:ea typeface="+mn-ea"/>
                <a:cs typeface="+mn-cs"/>
              </a:rPr>
              <a:t>を作る際にバックエンド部分をいいかんんじに書けるフレームワーク出会ったりブロックチェーンの仕組みに興味があったので本や記事を読んで簡単なブロックチェーンのデモを作ったりしました</a:t>
            </a:r>
          </a:p>
          <a:p>
            <a:r>
              <a:rPr kumimoji="1" lang="en" altLang="ja-JP" sz="1200" kern="1200" dirty="0">
                <a:solidFill>
                  <a:schemeClr val="tx1"/>
                </a:solidFill>
                <a:effectLst/>
                <a:latin typeface="+mn-lt"/>
                <a:ea typeface="+mn-ea"/>
                <a:cs typeface="+mn-cs"/>
              </a:rPr>
              <a:t>Ruby</a:t>
            </a:r>
            <a:r>
              <a:rPr kumimoji="1" lang="ja-JP" altLang="en-US" sz="1200" kern="1200">
                <a:solidFill>
                  <a:schemeClr val="tx1"/>
                </a:solidFill>
                <a:effectLst/>
                <a:latin typeface="+mn-lt"/>
                <a:ea typeface="+mn-ea"/>
                <a:cs typeface="+mn-cs"/>
              </a:rPr>
              <a:t>は主にローカル</a:t>
            </a:r>
            <a:r>
              <a:rPr kumimoji="1" lang="en" altLang="ja-JP" sz="1200" kern="1200" dirty="0">
                <a:solidFill>
                  <a:schemeClr val="tx1"/>
                </a:solidFill>
                <a:effectLst/>
                <a:latin typeface="+mn-lt"/>
                <a:ea typeface="+mn-ea"/>
                <a:cs typeface="+mn-cs"/>
              </a:rPr>
              <a:t>gem</a:t>
            </a:r>
            <a:r>
              <a:rPr kumimoji="1" lang="ja-JP" altLang="en-US" sz="1200" kern="1200">
                <a:solidFill>
                  <a:schemeClr val="tx1"/>
                </a:solidFill>
                <a:effectLst/>
                <a:latin typeface="+mn-lt"/>
                <a:ea typeface="+mn-ea"/>
                <a:cs typeface="+mn-cs"/>
              </a:rPr>
              <a:t>って言うライブラリや</a:t>
            </a:r>
            <a:r>
              <a:rPr kumimoji="1" lang="en" altLang="ja-JP" sz="1200" kern="1200" dirty="0" err="1">
                <a:solidFill>
                  <a:schemeClr val="tx1"/>
                </a:solidFill>
                <a:effectLst/>
                <a:latin typeface="+mn-lt"/>
                <a:ea typeface="+mn-ea"/>
                <a:cs typeface="+mn-cs"/>
              </a:rPr>
              <a:t>mruby</a:t>
            </a:r>
            <a:r>
              <a:rPr kumimoji="1" lang="ja-JP" altLang="en-US" sz="1200" kern="1200">
                <a:solidFill>
                  <a:schemeClr val="tx1"/>
                </a:solidFill>
                <a:effectLst/>
                <a:latin typeface="+mn-lt"/>
                <a:ea typeface="+mn-ea"/>
                <a:cs typeface="+mn-cs"/>
              </a:rPr>
              <a:t>を使った</a:t>
            </a:r>
            <a:r>
              <a:rPr kumimoji="1" lang="en" altLang="ja-JP" sz="1200" kern="1200" dirty="0">
                <a:solidFill>
                  <a:schemeClr val="tx1"/>
                </a:solidFill>
                <a:effectLst/>
                <a:latin typeface="+mn-lt"/>
                <a:ea typeface="+mn-ea"/>
                <a:cs typeface="+mn-cs"/>
              </a:rPr>
              <a:t>cli</a:t>
            </a:r>
            <a:r>
              <a:rPr kumimoji="1" lang="ja-JP" altLang="en-US" sz="1200" kern="1200">
                <a:solidFill>
                  <a:schemeClr val="tx1"/>
                </a:solidFill>
                <a:effectLst/>
                <a:latin typeface="+mn-lt"/>
                <a:ea typeface="+mn-ea"/>
                <a:cs typeface="+mn-cs"/>
              </a:rPr>
              <a:t>ツールを作っていて</a:t>
            </a:r>
            <a:r>
              <a:rPr kumimoji="1" lang="en" altLang="ja-JP" sz="1200" kern="1200" dirty="0">
                <a:solidFill>
                  <a:schemeClr val="tx1"/>
                </a:solidFill>
                <a:effectLst/>
                <a:latin typeface="+mn-lt"/>
                <a:ea typeface="+mn-ea"/>
                <a:cs typeface="+mn-cs"/>
              </a:rPr>
              <a:t>vim</a:t>
            </a:r>
            <a:r>
              <a:rPr kumimoji="1" lang="ja-JP" altLang="en-US" sz="1200" kern="1200">
                <a:solidFill>
                  <a:schemeClr val="tx1"/>
                </a:solidFill>
                <a:effectLst/>
                <a:latin typeface="+mn-lt"/>
                <a:ea typeface="+mn-ea"/>
                <a:cs typeface="+mn-cs"/>
              </a:rPr>
              <a:t>っぽいテキストエディタを作りました</a:t>
            </a:r>
            <a:r>
              <a:rPr kumimoji="1" lang="en-US" altLang="ja-JP" sz="1200" kern="1200" dirty="0">
                <a:solidFill>
                  <a:schemeClr val="tx1"/>
                </a:solidFill>
                <a:effectLst/>
                <a:latin typeface="+mn-lt"/>
                <a:ea typeface="+mn-ea"/>
                <a:cs typeface="+mn-cs"/>
              </a:rPr>
              <a:t>.</a:t>
            </a:r>
          </a:p>
          <a:p>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個人開発は興味がある技術や車輪の再発明がきっかけなことが多いです</a:t>
            </a:r>
          </a:p>
        </p:txBody>
      </p:sp>
      <p:sp>
        <p:nvSpPr>
          <p:cNvPr id="4" name="スライド番号プレースホルダー 3"/>
          <p:cNvSpPr>
            <a:spLocks noGrp="1"/>
          </p:cNvSpPr>
          <p:nvPr>
            <p:ph type="sldNum" sz="quarter" idx="5"/>
          </p:nvPr>
        </p:nvSpPr>
        <p:spPr/>
        <p:txBody>
          <a:bodyPr/>
          <a:lstStyle/>
          <a:p>
            <a:fld id="{6DB86B7F-1DFD-D64F-9945-EB2D337CDE68}" type="slidenum">
              <a:rPr kumimoji="1" lang="ja-JP" altLang="en-US" smtClean="0"/>
              <a:t>5</a:t>
            </a:fld>
            <a:endParaRPr kumimoji="1" lang="ja-JP" altLang="en-US"/>
          </a:p>
        </p:txBody>
      </p:sp>
    </p:spTree>
    <p:extLst>
      <p:ext uri="{BB962C8B-B14F-4D97-AF65-F5344CB8AC3E}">
        <p14:creationId xmlns:p14="http://schemas.microsoft.com/office/powerpoint/2010/main" val="1162514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チーム開発は学内で行われる高度</a:t>
            </a:r>
            <a:r>
              <a:rPr kumimoji="1" lang="en" altLang="ja-JP" sz="1200" kern="1200" dirty="0">
                <a:solidFill>
                  <a:schemeClr val="tx1"/>
                </a:solidFill>
                <a:effectLst/>
                <a:latin typeface="+mn-lt"/>
                <a:ea typeface="+mn-ea"/>
                <a:cs typeface="+mn-cs"/>
              </a:rPr>
              <a:t>ICT</a:t>
            </a:r>
            <a:r>
              <a:rPr kumimoji="1" lang="ja-JP" altLang="en-US" sz="1200" kern="1200">
                <a:solidFill>
                  <a:schemeClr val="tx1"/>
                </a:solidFill>
                <a:effectLst/>
                <a:latin typeface="+mn-lt"/>
                <a:ea typeface="+mn-ea"/>
                <a:cs typeface="+mn-cs"/>
              </a:rPr>
              <a:t>演習って言う授業で活動しています</a:t>
            </a:r>
          </a:p>
          <a:p>
            <a:r>
              <a:rPr kumimoji="1" lang="ja-JP" altLang="en-US" sz="1200" kern="1200">
                <a:solidFill>
                  <a:schemeClr val="tx1"/>
                </a:solidFill>
                <a:effectLst/>
                <a:latin typeface="+mn-lt"/>
                <a:ea typeface="+mn-ea"/>
                <a:cs typeface="+mn-cs"/>
              </a:rPr>
              <a:t>高度</a:t>
            </a:r>
            <a:r>
              <a:rPr kumimoji="1" lang="en" altLang="ja-JP" sz="1200" kern="1200" dirty="0">
                <a:solidFill>
                  <a:schemeClr val="tx1"/>
                </a:solidFill>
                <a:effectLst/>
                <a:latin typeface="+mn-lt"/>
                <a:ea typeface="+mn-ea"/>
                <a:cs typeface="+mn-cs"/>
              </a:rPr>
              <a:t>ICT</a:t>
            </a:r>
            <a:r>
              <a:rPr kumimoji="1" lang="ja-JP" altLang="en-US" sz="1200" kern="1200">
                <a:solidFill>
                  <a:schemeClr val="tx1"/>
                </a:solidFill>
                <a:effectLst/>
                <a:latin typeface="+mn-lt"/>
                <a:ea typeface="+mn-ea"/>
                <a:cs typeface="+mn-cs"/>
              </a:rPr>
              <a:t>演習ってそもそもどんな授業なのかって話なんですけども</a:t>
            </a:r>
          </a:p>
          <a:p>
            <a:r>
              <a:rPr kumimoji="1" lang="en-US" altLang="ja-JP" sz="1200" kern="1200" dirty="0">
                <a:solidFill>
                  <a:schemeClr val="tx1"/>
                </a:solidFill>
                <a:effectLst/>
                <a:latin typeface="+mn-lt"/>
                <a:ea typeface="+mn-ea"/>
                <a:cs typeface="+mn-cs"/>
              </a:rPr>
              <a:t>- </a:t>
            </a:r>
            <a:r>
              <a:rPr kumimoji="1" lang="ja-JP" altLang="en-US" sz="1200" kern="1200">
                <a:solidFill>
                  <a:schemeClr val="tx1"/>
                </a:solidFill>
                <a:effectLst/>
                <a:latin typeface="+mn-lt"/>
                <a:ea typeface="+mn-ea"/>
                <a:cs typeface="+mn-cs"/>
              </a:rPr>
              <a:t>学部生・大学院生を交えて学科・コースの枠を超えた通年の開発演習</a:t>
            </a:r>
          </a:p>
          <a:p>
            <a:r>
              <a:rPr kumimoji="1" lang="ja-JP" altLang="en-US" sz="1200" kern="1200">
                <a:solidFill>
                  <a:schemeClr val="tx1"/>
                </a:solidFill>
                <a:effectLst/>
                <a:latin typeface="+mn-lt"/>
                <a:ea typeface="+mn-ea"/>
                <a:cs typeface="+mn-cs"/>
              </a:rPr>
              <a:t>で学生が主体となってサービス開発から</a:t>
            </a:r>
            <a:r>
              <a:rPr kumimoji="1" lang="en" altLang="ja-JP" sz="1200" kern="1200" dirty="0">
                <a:solidFill>
                  <a:schemeClr val="tx1"/>
                </a:solidFill>
                <a:effectLst/>
                <a:latin typeface="+mn-lt"/>
                <a:ea typeface="+mn-ea"/>
                <a:cs typeface="+mn-cs"/>
              </a:rPr>
              <a:t>s</a:t>
            </a:r>
            <a:r>
              <a:rPr kumimoji="1" lang="ja-JP" altLang="en-US" sz="1200" kern="1200">
                <a:solidFill>
                  <a:schemeClr val="tx1"/>
                </a:solidFill>
                <a:effectLst/>
                <a:latin typeface="+mn-lt"/>
                <a:ea typeface="+mn-ea"/>
                <a:cs typeface="+mn-cs"/>
              </a:rPr>
              <a:t>ソフトウェア開発、リリースまでを行います</a:t>
            </a:r>
          </a:p>
          <a:p>
            <a:r>
              <a:rPr kumimoji="1" lang="ja-JP" altLang="en-US" sz="1200" kern="1200">
                <a:solidFill>
                  <a:schemeClr val="tx1"/>
                </a:solidFill>
                <a:effectLst/>
                <a:latin typeface="+mn-lt"/>
                <a:ea typeface="+mn-ea"/>
                <a:cs typeface="+mn-cs"/>
              </a:rPr>
              <a:t>担当教員だけでなく企業さんからフィードバックをもらったり必要ならば資金を出してもらったります</a:t>
            </a:r>
          </a:p>
          <a:p>
            <a:r>
              <a:rPr kumimoji="1" lang="ja-JP" altLang="en-US" sz="1200" kern="1200">
                <a:solidFill>
                  <a:schemeClr val="tx1"/>
                </a:solidFill>
                <a:effectLst/>
                <a:latin typeface="+mn-lt"/>
                <a:ea typeface="+mn-ea"/>
                <a:cs typeface="+mn-cs"/>
              </a:rPr>
              <a:t>私が所属している学内</a:t>
            </a:r>
            <a:r>
              <a:rPr kumimoji="1" lang="en" altLang="ja-JP" sz="1200" kern="1200" dirty="0">
                <a:solidFill>
                  <a:schemeClr val="tx1"/>
                </a:solidFill>
                <a:effectLst/>
                <a:latin typeface="+mn-lt"/>
                <a:ea typeface="+mn-ea"/>
                <a:cs typeface="+mn-cs"/>
              </a:rPr>
              <a:t>IaaS/PaaS</a:t>
            </a:r>
            <a:r>
              <a:rPr kumimoji="1" lang="ja-JP" altLang="en-US" sz="1200" kern="1200">
                <a:solidFill>
                  <a:schemeClr val="tx1"/>
                </a:solidFill>
                <a:effectLst/>
                <a:latin typeface="+mn-lt"/>
                <a:ea typeface="+mn-ea"/>
                <a:cs typeface="+mn-cs"/>
              </a:rPr>
              <a:t>クラウド班ってどうことをしているかといいますと学生が学外で</a:t>
            </a:r>
            <a:r>
              <a:rPr kumimoji="1" lang="en" altLang="ja-JP" sz="1200" kern="1200" dirty="0">
                <a:solidFill>
                  <a:schemeClr val="tx1"/>
                </a:solidFill>
                <a:effectLst/>
                <a:latin typeface="+mn-lt"/>
                <a:ea typeface="+mn-ea"/>
                <a:cs typeface="+mn-cs"/>
              </a:rPr>
              <a:t>C</a:t>
            </a:r>
            <a:r>
              <a:rPr kumimoji="1" lang="ja-JP" altLang="en-US" sz="1200" kern="1200">
                <a:solidFill>
                  <a:schemeClr val="tx1"/>
                </a:solidFill>
                <a:effectLst/>
                <a:latin typeface="+mn-lt"/>
                <a:ea typeface="+mn-ea"/>
                <a:cs typeface="+mn-cs"/>
              </a:rPr>
              <a:t>や</a:t>
            </a:r>
            <a:r>
              <a:rPr kumimoji="1" lang="en" altLang="ja-JP" sz="1200" kern="1200" dirty="0">
                <a:solidFill>
                  <a:schemeClr val="tx1"/>
                </a:solidFill>
                <a:effectLst/>
                <a:latin typeface="+mn-lt"/>
                <a:ea typeface="+mn-ea"/>
                <a:cs typeface="+mn-cs"/>
              </a:rPr>
              <a:t>Java</a:t>
            </a:r>
            <a:r>
              <a:rPr kumimoji="1" lang="ja-JP" altLang="en-US" sz="1200" kern="1200">
                <a:solidFill>
                  <a:schemeClr val="tx1"/>
                </a:solidFill>
                <a:effectLst/>
                <a:latin typeface="+mn-lt"/>
                <a:ea typeface="+mn-ea"/>
                <a:cs typeface="+mn-cs"/>
              </a:rPr>
              <a:t>を勉強する際に開発環境を構築するのに苦戦すると言った本質的じゃないところで時間を取ってしまうのがもったいなかったので</a:t>
            </a:r>
          </a:p>
          <a:p>
            <a:r>
              <a:rPr kumimoji="1" lang="ja-JP" altLang="en-US" sz="1200" kern="1200">
                <a:solidFill>
                  <a:schemeClr val="tx1"/>
                </a:solidFill>
                <a:effectLst/>
                <a:latin typeface="+mn-lt"/>
                <a:ea typeface="+mn-ea"/>
                <a:cs typeface="+mn-cs"/>
              </a:rPr>
              <a:t>授業の演習で使うインスタンスをシュッと学内で生やすサービスを作っています</a:t>
            </a:r>
          </a:p>
          <a:p>
            <a:endParaRPr kumimoji="1" lang="ja-JP" altLang="en-US"/>
          </a:p>
        </p:txBody>
      </p:sp>
      <p:sp>
        <p:nvSpPr>
          <p:cNvPr id="4" name="スライド番号プレースホルダー 3"/>
          <p:cNvSpPr>
            <a:spLocks noGrp="1"/>
          </p:cNvSpPr>
          <p:nvPr>
            <p:ph type="sldNum" sz="quarter" idx="5"/>
          </p:nvPr>
        </p:nvSpPr>
        <p:spPr/>
        <p:txBody>
          <a:bodyPr/>
          <a:lstStyle/>
          <a:p>
            <a:fld id="{6DB86B7F-1DFD-D64F-9945-EB2D337CDE68}" type="slidenum">
              <a:rPr kumimoji="1" lang="ja-JP" altLang="en-US" smtClean="0"/>
              <a:t>6</a:t>
            </a:fld>
            <a:endParaRPr kumimoji="1" lang="ja-JP" altLang="en-US"/>
          </a:p>
        </p:txBody>
      </p:sp>
    </p:spTree>
    <p:extLst>
      <p:ext uri="{BB962C8B-B14F-4D97-AF65-F5344CB8AC3E}">
        <p14:creationId xmlns:p14="http://schemas.microsoft.com/office/powerpoint/2010/main" val="1597404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インフラ周りは</a:t>
            </a:r>
            <a:endParaRPr kumimoji="1" lang="en-US" altLang="ja-JP" dirty="0"/>
          </a:p>
          <a:p>
            <a:r>
              <a:rPr kumimoji="1" lang="ja-JP" altLang="en-US"/>
              <a:t>サーバサイド周りは</a:t>
            </a:r>
          </a:p>
        </p:txBody>
      </p:sp>
      <p:sp>
        <p:nvSpPr>
          <p:cNvPr id="4" name="スライド番号プレースホルダー 3"/>
          <p:cNvSpPr>
            <a:spLocks noGrp="1"/>
          </p:cNvSpPr>
          <p:nvPr>
            <p:ph type="sldNum" sz="quarter" idx="5"/>
          </p:nvPr>
        </p:nvSpPr>
        <p:spPr/>
        <p:txBody>
          <a:bodyPr/>
          <a:lstStyle/>
          <a:p>
            <a:fld id="{6DB86B7F-1DFD-D64F-9945-EB2D337CDE68}" type="slidenum">
              <a:rPr kumimoji="1" lang="ja-JP" altLang="en-US" smtClean="0"/>
              <a:t>7</a:t>
            </a:fld>
            <a:endParaRPr kumimoji="1" lang="ja-JP" altLang="en-US"/>
          </a:p>
        </p:txBody>
      </p:sp>
    </p:spTree>
    <p:extLst>
      <p:ext uri="{BB962C8B-B14F-4D97-AF65-F5344CB8AC3E}">
        <p14:creationId xmlns:p14="http://schemas.microsoft.com/office/powerpoint/2010/main" val="640755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去年</a:t>
            </a:r>
            <a:r>
              <a:rPr kumimoji="1" lang="en-US" altLang="ja-JP" dirty="0"/>
              <a:t>2</a:t>
            </a:r>
            <a:r>
              <a:rPr kumimoji="1" lang="ja-JP" altLang="en-US"/>
              <a:t>社ほどインターンに参加させてもらいました</a:t>
            </a:r>
            <a:endParaRPr kumimoji="1" lang="en-US" altLang="ja-JP" dirty="0"/>
          </a:p>
          <a:p>
            <a:r>
              <a:rPr kumimoji="1" lang="en-US" altLang="ja-JP" dirty="0"/>
              <a:t>10</a:t>
            </a:r>
            <a:r>
              <a:rPr kumimoji="1" lang="ja-JP" altLang="en-US"/>
              <a:t>日</a:t>
            </a:r>
          </a:p>
        </p:txBody>
      </p:sp>
      <p:sp>
        <p:nvSpPr>
          <p:cNvPr id="4" name="スライド番号プレースホルダー 3"/>
          <p:cNvSpPr>
            <a:spLocks noGrp="1"/>
          </p:cNvSpPr>
          <p:nvPr>
            <p:ph type="sldNum" sz="quarter" idx="5"/>
          </p:nvPr>
        </p:nvSpPr>
        <p:spPr/>
        <p:txBody>
          <a:bodyPr/>
          <a:lstStyle/>
          <a:p>
            <a:fld id="{6DB86B7F-1DFD-D64F-9945-EB2D337CDE68}" type="slidenum">
              <a:rPr kumimoji="1" lang="ja-JP" altLang="en-US" smtClean="0"/>
              <a:t>8</a:t>
            </a:fld>
            <a:endParaRPr kumimoji="1" lang="ja-JP" altLang="en-US"/>
          </a:p>
        </p:txBody>
      </p:sp>
    </p:spTree>
    <p:extLst>
      <p:ext uri="{BB962C8B-B14F-4D97-AF65-F5344CB8AC3E}">
        <p14:creationId xmlns:p14="http://schemas.microsoft.com/office/powerpoint/2010/main" val="29506567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２日</a:t>
            </a:r>
          </a:p>
        </p:txBody>
      </p:sp>
      <p:sp>
        <p:nvSpPr>
          <p:cNvPr id="4" name="スライド番号プレースホルダー 3"/>
          <p:cNvSpPr>
            <a:spLocks noGrp="1"/>
          </p:cNvSpPr>
          <p:nvPr>
            <p:ph type="sldNum" sz="quarter" idx="5"/>
          </p:nvPr>
        </p:nvSpPr>
        <p:spPr/>
        <p:txBody>
          <a:bodyPr/>
          <a:lstStyle/>
          <a:p>
            <a:fld id="{6DB86B7F-1DFD-D64F-9945-EB2D337CDE68}" type="slidenum">
              <a:rPr kumimoji="1" lang="ja-JP" altLang="en-US" smtClean="0"/>
              <a:t>9</a:t>
            </a:fld>
            <a:endParaRPr kumimoji="1" lang="ja-JP" altLang="en-US"/>
          </a:p>
        </p:txBody>
      </p:sp>
    </p:spTree>
    <p:extLst>
      <p:ext uri="{BB962C8B-B14F-4D97-AF65-F5344CB8AC3E}">
        <p14:creationId xmlns:p14="http://schemas.microsoft.com/office/powerpoint/2010/main" val="476562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インターン以外にもイベント等に参加していまして</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年生の頃は</a:t>
            </a:r>
            <a:r>
              <a:rPr kumimoji="1" lang="en" altLang="ja-JP" sz="1200" kern="1200" dirty="0">
                <a:solidFill>
                  <a:schemeClr val="tx1"/>
                </a:solidFill>
                <a:effectLst/>
                <a:latin typeface="+mn-lt"/>
                <a:ea typeface="+mn-ea"/>
                <a:cs typeface="+mn-cs"/>
              </a:rPr>
              <a:t>RWC</a:t>
            </a:r>
            <a:r>
              <a:rPr kumimoji="1" lang="ja-JP" altLang="en-US" sz="1200" kern="1200">
                <a:solidFill>
                  <a:schemeClr val="tx1"/>
                </a:solidFill>
                <a:effectLst/>
                <a:latin typeface="+mn-lt"/>
                <a:ea typeface="+mn-ea"/>
                <a:cs typeface="+mn-cs"/>
              </a:rPr>
              <a:t>とか去年は</a:t>
            </a:r>
            <a:r>
              <a:rPr kumimoji="1" lang="en" altLang="ja-JP" sz="1200" kern="1200" dirty="0">
                <a:solidFill>
                  <a:schemeClr val="tx1"/>
                </a:solidFill>
                <a:effectLst/>
                <a:latin typeface="+mn-lt"/>
                <a:ea typeface="+mn-ea"/>
                <a:cs typeface="+mn-cs"/>
              </a:rPr>
              <a:t>RK</a:t>
            </a:r>
            <a:r>
              <a:rPr kumimoji="1" lang="ja-JP" altLang="en-US" sz="1200" kern="1200">
                <a:solidFill>
                  <a:schemeClr val="tx1"/>
                </a:solidFill>
                <a:effectLst/>
                <a:latin typeface="+mn-lt"/>
                <a:ea typeface="+mn-ea"/>
                <a:cs typeface="+mn-cs"/>
              </a:rPr>
              <a:t>や</a:t>
            </a:r>
            <a:r>
              <a:rPr kumimoji="1" lang="en" altLang="ja-JP" sz="1200" kern="1200" dirty="0">
                <a:solidFill>
                  <a:schemeClr val="tx1"/>
                </a:solidFill>
                <a:effectLst/>
                <a:latin typeface="+mn-lt"/>
                <a:ea typeface="+mn-ea"/>
                <a:cs typeface="+mn-cs"/>
              </a:rPr>
              <a:t>OSC</a:t>
            </a:r>
            <a:r>
              <a:rPr kumimoji="1" lang="ja-JP" altLang="en-US" sz="1200" kern="1200">
                <a:solidFill>
                  <a:schemeClr val="tx1"/>
                </a:solidFill>
                <a:effectLst/>
                <a:latin typeface="+mn-lt"/>
                <a:ea typeface="+mn-ea"/>
                <a:cs typeface="+mn-cs"/>
              </a:rPr>
              <a:t>などのカンファレンスやハッカソン参加しました、また学生と企業さんで大規模な学内</a:t>
            </a:r>
            <a:r>
              <a:rPr kumimoji="1" lang="en" altLang="ja-JP" sz="1200" kern="1200" dirty="0">
                <a:solidFill>
                  <a:schemeClr val="tx1"/>
                </a:solidFill>
                <a:effectLst/>
                <a:latin typeface="+mn-lt"/>
                <a:ea typeface="+mn-ea"/>
                <a:cs typeface="+mn-cs"/>
              </a:rPr>
              <a:t>LT</a:t>
            </a:r>
            <a:r>
              <a:rPr kumimoji="1" lang="ja-JP" altLang="en-US" sz="1200" kern="1200">
                <a:solidFill>
                  <a:schemeClr val="tx1"/>
                </a:solidFill>
                <a:effectLst/>
                <a:latin typeface="+mn-lt"/>
                <a:ea typeface="+mn-ea"/>
                <a:cs typeface="+mn-cs"/>
              </a:rPr>
              <a:t>も開催していました。このようにイベントを通してインプットとアウトプットを積極的に行ってきました</a:t>
            </a:r>
          </a:p>
          <a:p>
            <a:endParaRPr kumimoji="1" lang="ja-JP" altLang="en-US"/>
          </a:p>
        </p:txBody>
      </p:sp>
      <p:sp>
        <p:nvSpPr>
          <p:cNvPr id="4" name="スライド番号プレースホルダー 3"/>
          <p:cNvSpPr>
            <a:spLocks noGrp="1"/>
          </p:cNvSpPr>
          <p:nvPr>
            <p:ph type="sldNum" sz="quarter" idx="5"/>
          </p:nvPr>
        </p:nvSpPr>
        <p:spPr/>
        <p:txBody>
          <a:bodyPr/>
          <a:lstStyle/>
          <a:p>
            <a:fld id="{6DB86B7F-1DFD-D64F-9945-EB2D337CDE68}" type="slidenum">
              <a:rPr kumimoji="1" lang="ja-JP" altLang="en-US" smtClean="0"/>
              <a:t>10</a:t>
            </a:fld>
            <a:endParaRPr kumimoji="1" lang="ja-JP" altLang="en-US"/>
          </a:p>
        </p:txBody>
      </p:sp>
    </p:spTree>
    <p:extLst>
      <p:ext uri="{BB962C8B-B14F-4D97-AF65-F5344CB8AC3E}">
        <p14:creationId xmlns:p14="http://schemas.microsoft.com/office/powerpoint/2010/main" val="997509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将来のエンジニア像として</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自分自身が受験生の時に医療系に進みたいと思っていたのと友に</a:t>
            </a:r>
            <a:r>
              <a:rPr kumimoji="1" lang="en-US" altLang="ja-JP" sz="1200" kern="1200" dirty="0" err="1">
                <a:solidFill>
                  <a:schemeClr val="tx1"/>
                </a:solidFill>
                <a:effectLst/>
                <a:latin typeface="+mn-lt"/>
                <a:ea typeface="+mn-ea"/>
                <a:cs typeface="+mn-cs"/>
              </a:rPr>
              <a:t>br</a:t>
            </a:r>
            <a:r>
              <a:rPr kumimoji="1" lang="ja-JP" altLang="en-US" sz="1200" kern="1200">
                <a:solidFill>
                  <a:schemeClr val="tx1"/>
                </a:solidFill>
                <a:effectLst/>
                <a:latin typeface="+mn-lt"/>
                <a:ea typeface="+mn-ea"/>
                <a:cs typeface="+mn-cs"/>
              </a:rPr>
              <a:t>ん今日してくれた友人が医療系に進んだということもあり、将来はそういった医従事者 </a:t>
            </a:r>
            <a:r>
              <a:rPr kumimoji="1" lang="en" altLang="ja-JP" sz="1200" kern="1200" dirty="0">
                <a:solidFill>
                  <a:schemeClr val="tx1"/>
                </a:solidFill>
                <a:effectLst/>
                <a:latin typeface="+mn-lt"/>
                <a:ea typeface="+mn-ea"/>
                <a:cs typeface="+mn-cs"/>
              </a:rPr>
              <a:t>or </a:t>
            </a:r>
            <a:r>
              <a:rPr kumimoji="1" lang="ja-JP" altLang="en-US" sz="1200" kern="1200">
                <a:solidFill>
                  <a:schemeClr val="tx1"/>
                </a:solidFill>
                <a:effectLst/>
                <a:latin typeface="+mn-lt"/>
                <a:ea typeface="+mn-ea"/>
                <a:cs typeface="+mn-cs"/>
              </a:rPr>
              <a:t>医療患者を支えるサービスで</a:t>
            </a:r>
            <a:r>
              <a:rPr kumimoji="1" lang="en-US" altLang="ja-JP" sz="1200" kern="1200" dirty="0">
                <a:solidFill>
                  <a:schemeClr val="tx1"/>
                </a:solidFill>
                <a:effectLst/>
                <a:latin typeface="+mn-lt"/>
                <a:ea typeface="+mn-ea"/>
                <a:cs typeface="+mn-cs"/>
              </a:rPr>
              <a:t>IT</a:t>
            </a:r>
            <a:r>
              <a:rPr kumimoji="1" lang="ja-JP" altLang="en-US" sz="1200" kern="1200">
                <a:solidFill>
                  <a:schemeClr val="tx1"/>
                </a:solidFill>
                <a:effectLst/>
                <a:latin typeface="+mn-lt"/>
                <a:ea typeface="+mn-ea"/>
                <a:cs typeface="+mn-cs"/>
              </a:rPr>
              <a:t>分野からサポートしたいと考えています</a:t>
            </a:r>
            <a:r>
              <a:rPr kumimoji="1" lang="en-US" altLang="ja-JP" sz="1200" kern="1200" dirty="0">
                <a:solidFill>
                  <a:schemeClr val="tx1"/>
                </a:solidFill>
                <a:effectLst/>
                <a:latin typeface="+mn-lt"/>
                <a:ea typeface="+mn-ea"/>
                <a:cs typeface="+mn-cs"/>
              </a:rPr>
              <a:t>.</a:t>
            </a:r>
            <a:endParaRPr kumimoji="1" lang="ja-JP" altLang="en-US" sz="1200" kern="120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職種なんですけども</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２年間チーム開発を通してインフラ周りのタスクでプロダクトを作るだけでなくチームの生産性にも貢献できたことがすごい楽しいと感じているのでインフラエンジニア や</a:t>
            </a:r>
            <a:r>
              <a:rPr kumimoji="1" lang="en" altLang="ja-JP" sz="1200" kern="1200" dirty="0">
                <a:solidFill>
                  <a:schemeClr val="tx1"/>
                </a:solidFill>
                <a:effectLst/>
                <a:latin typeface="+mn-lt"/>
                <a:ea typeface="+mn-ea"/>
                <a:cs typeface="+mn-cs"/>
              </a:rPr>
              <a:t>SRE</a:t>
            </a:r>
            <a:r>
              <a:rPr kumimoji="1" lang="ja-JP" altLang="en-US" sz="1200" kern="1200">
                <a:solidFill>
                  <a:schemeClr val="tx1"/>
                </a:solidFill>
                <a:effectLst/>
                <a:latin typeface="+mn-lt"/>
                <a:ea typeface="+mn-ea"/>
                <a:cs typeface="+mn-cs"/>
              </a:rPr>
              <a:t>といった職につきたいと思っています。</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また、趣味である個人開発も仕事にしていきたいと考えているのでただのインフラエンジニア じゃなくてサーバサイド もゴリゴリかけるインフラとサーバサイド の架け橋のようなエンジニアになりたいと思っています</a:t>
            </a:r>
          </a:p>
          <a:p>
            <a:endParaRPr kumimoji="1" lang="ja-JP" altLang="en-US"/>
          </a:p>
        </p:txBody>
      </p:sp>
      <p:sp>
        <p:nvSpPr>
          <p:cNvPr id="4" name="スライド番号プレースホルダー 3"/>
          <p:cNvSpPr>
            <a:spLocks noGrp="1"/>
          </p:cNvSpPr>
          <p:nvPr>
            <p:ph type="sldNum" sz="quarter" idx="5"/>
          </p:nvPr>
        </p:nvSpPr>
        <p:spPr/>
        <p:txBody>
          <a:bodyPr/>
          <a:lstStyle/>
          <a:p>
            <a:fld id="{6DB86B7F-1DFD-D64F-9945-EB2D337CDE68}" type="slidenum">
              <a:rPr kumimoji="1" lang="ja-JP" altLang="en-US" smtClean="0"/>
              <a:t>12</a:t>
            </a:fld>
            <a:endParaRPr kumimoji="1" lang="ja-JP" altLang="en-US"/>
          </a:p>
        </p:txBody>
      </p:sp>
    </p:spTree>
    <p:extLst>
      <p:ext uri="{BB962C8B-B14F-4D97-AF65-F5344CB8AC3E}">
        <p14:creationId xmlns:p14="http://schemas.microsoft.com/office/powerpoint/2010/main" val="42641100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27178C-5571-1241-B53C-6D23115CA98C}"/>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CF118EE-7D09-D94C-9A03-007F6F152A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6D908AA6-7802-FB40-A519-502240BBB61A}"/>
              </a:ext>
            </a:extLst>
          </p:cNvPr>
          <p:cNvSpPr>
            <a:spLocks noGrp="1"/>
          </p:cNvSpPr>
          <p:nvPr>
            <p:ph type="dt" sz="half" idx="10"/>
          </p:nvPr>
        </p:nvSpPr>
        <p:spPr/>
        <p:txBody>
          <a:bodyPr/>
          <a:lstStyle/>
          <a:p>
            <a:fld id="{D879DDB1-E471-5748-888F-B0AACA4C1039}" type="datetime1">
              <a:rPr kumimoji="1" lang="ja-JP" altLang="en-US" smtClean="0"/>
              <a:t>2020/5/12</a:t>
            </a:fld>
            <a:endParaRPr kumimoji="1" lang="ja-JP" altLang="en-US"/>
          </a:p>
        </p:txBody>
      </p:sp>
      <p:sp>
        <p:nvSpPr>
          <p:cNvPr id="5" name="フッター プレースホルダー 4">
            <a:extLst>
              <a:ext uri="{FF2B5EF4-FFF2-40B4-BE49-F238E27FC236}">
                <a16:creationId xmlns:a16="http://schemas.microsoft.com/office/drawing/2014/main" id="{3C988D2C-A53D-5643-80E6-8D5D6B0DFBA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AA5BF04-B1E5-8440-B7D0-52123C89CB15}"/>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545115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4066EDA-E64A-9F4E-B5EB-996ED4D6E6B6}"/>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9AED86D5-EE1E-4B4C-A019-6300EEF95C4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C2B0632-7DE3-A24A-BC24-733E16F562AC}"/>
              </a:ext>
            </a:extLst>
          </p:cNvPr>
          <p:cNvSpPr>
            <a:spLocks noGrp="1"/>
          </p:cNvSpPr>
          <p:nvPr>
            <p:ph type="dt" sz="half" idx="10"/>
          </p:nvPr>
        </p:nvSpPr>
        <p:spPr/>
        <p:txBody>
          <a:bodyPr/>
          <a:lstStyle/>
          <a:p>
            <a:fld id="{6622749E-252B-EB40-BD5E-0883AE720736}" type="datetime1">
              <a:rPr kumimoji="1" lang="ja-JP" altLang="en-US" smtClean="0"/>
              <a:t>2020/5/12</a:t>
            </a:fld>
            <a:endParaRPr kumimoji="1" lang="ja-JP" altLang="en-US"/>
          </a:p>
        </p:txBody>
      </p:sp>
      <p:sp>
        <p:nvSpPr>
          <p:cNvPr id="5" name="フッター プレースホルダー 4">
            <a:extLst>
              <a:ext uri="{FF2B5EF4-FFF2-40B4-BE49-F238E27FC236}">
                <a16:creationId xmlns:a16="http://schemas.microsoft.com/office/drawing/2014/main" id="{B34FB225-F027-A846-9F89-8EC27FCC2F0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1A9FEE8-6AE2-0347-9EB1-506B5F6FB182}"/>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1033122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07414AC5-B574-FB45-BA92-B0B2AC35024F}"/>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1BE3A4F-9580-F841-B627-6E1CA8E8218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08764ED-AC65-1044-92B8-E15FCA655B3F}"/>
              </a:ext>
            </a:extLst>
          </p:cNvPr>
          <p:cNvSpPr>
            <a:spLocks noGrp="1"/>
          </p:cNvSpPr>
          <p:nvPr>
            <p:ph type="dt" sz="half" idx="10"/>
          </p:nvPr>
        </p:nvSpPr>
        <p:spPr/>
        <p:txBody>
          <a:bodyPr/>
          <a:lstStyle/>
          <a:p>
            <a:fld id="{2DCC9945-E666-1145-8A5F-1622AB58A94C}" type="datetime1">
              <a:rPr kumimoji="1" lang="ja-JP" altLang="en-US" smtClean="0"/>
              <a:t>2020/5/12</a:t>
            </a:fld>
            <a:endParaRPr kumimoji="1" lang="ja-JP" altLang="en-US"/>
          </a:p>
        </p:txBody>
      </p:sp>
      <p:sp>
        <p:nvSpPr>
          <p:cNvPr id="5" name="フッター プレースホルダー 4">
            <a:extLst>
              <a:ext uri="{FF2B5EF4-FFF2-40B4-BE49-F238E27FC236}">
                <a16:creationId xmlns:a16="http://schemas.microsoft.com/office/drawing/2014/main" id="{BBE80A22-C3EC-1E48-AA54-836959FDC16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860FDB7-B291-EA47-87BD-DB5AD48045F0}"/>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1984409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5A312D-94AA-9445-9EAF-27ECA5EB45F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26610DD-2DB4-5F40-85F8-B2FBC655C0C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8EDD70E-BC71-C444-B181-E84AAB03C735}"/>
              </a:ext>
            </a:extLst>
          </p:cNvPr>
          <p:cNvSpPr>
            <a:spLocks noGrp="1"/>
          </p:cNvSpPr>
          <p:nvPr>
            <p:ph type="dt" sz="half" idx="10"/>
          </p:nvPr>
        </p:nvSpPr>
        <p:spPr/>
        <p:txBody>
          <a:bodyPr/>
          <a:lstStyle/>
          <a:p>
            <a:fld id="{EBA21067-0DF0-9947-A179-71CCE9A9ADEC}" type="datetime1">
              <a:rPr kumimoji="1" lang="ja-JP" altLang="en-US" smtClean="0"/>
              <a:t>2020/5/12</a:t>
            </a:fld>
            <a:endParaRPr kumimoji="1" lang="ja-JP" altLang="en-US"/>
          </a:p>
        </p:txBody>
      </p:sp>
      <p:sp>
        <p:nvSpPr>
          <p:cNvPr id="5" name="フッター プレースホルダー 4">
            <a:extLst>
              <a:ext uri="{FF2B5EF4-FFF2-40B4-BE49-F238E27FC236}">
                <a16:creationId xmlns:a16="http://schemas.microsoft.com/office/drawing/2014/main" id="{D68E3637-D2AE-B643-B422-BCD62C5B704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88BE6B3-17A2-F243-9AEA-F62DA38634D8}"/>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790739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99FD96-99AA-8342-B114-9F4CC10C3E35}"/>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A9EEA42-47DE-AB4D-BF22-DA5487B1CF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9D3A492-7512-EC47-8D48-78CFAB260EC3}"/>
              </a:ext>
            </a:extLst>
          </p:cNvPr>
          <p:cNvSpPr>
            <a:spLocks noGrp="1"/>
          </p:cNvSpPr>
          <p:nvPr>
            <p:ph type="dt" sz="half" idx="10"/>
          </p:nvPr>
        </p:nvSpPr>
        <p:spPr/>
        <p:txBody>
          <a:bodyPr/>
          <a:lstStyle/>
          <a:p>
            <a:fld id="{041C84EF-77EC-9643-8587-3AF580878845}" type="datetime1">
              <a:rPr kumimoji="1" lang="ja-JP" altLang="en-US" smtClean="0"/>
              <a:t>2020/5/12</a:t>
            </a:fld>
            <a:endParaRPr kumimoji="1" lang="ja-JP" altLang="en-US"/>
          </a:p>
        </p:txBody>
      </p:sp>
      <p:sp>
        <p:nvSpPr>
          <p:cNvPr id="5" name="フッター プレースホルダー 4">
            <a:extLst>
              <a:ext uri="{FF2B5EF4-FFF2-40B4-BE49-F238E27FC236}">
                <a16:creationId xmlns:a16="http://schemas.microsoft.com/office/drawing/2014/main" id="{9D85FE13-2DDF-C942-BC41-D013FF34D04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F225E85-561B-3946-9669-6422B12ED163}"/>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3081272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D356DD-686E-0341-A9DB-120F3624322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30BF88F-CFFE-B14F-9AEB-2A873AE9F1D3}"/>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8C85A0EA-B474-F94C-BFB7-57C24F55CC72}"/>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2698F8CA-A1CA-D04F-A600-ABBF84E0EF55}"/>
              </a:ext>
            </a:extLst>
          </p:cNvPr>
          <p:cNvSpPr>
            <a:spLocks noGrp="1"/>
          </p:cNvSpPr>
          <p:nvPr>
            <p:ph type="dt" sz="half" idx="10"/>
          </p:nvPr>
        </p:nvSpPr>
        <p:spPr/>
        <p:txBody>
          <a:bodyPr/>
          <a:lstStyle/>
          <a:p>
            <a:fld id="{086CA07C-C965-8D48-9D35-1950C23D5DA6}" type="datetime1">
              <a:rPr kumimoji="1" lang="ja-JP" altLang="en-US" smtClean="0"/>
              <a:t>2020/5/12</a:t>
            </a:fld>
            <a:endParaRPr kumimoji="1" lang="ja-JP" altLang="en-US"/>
          </a:p>
        </p:txBody>
      </p:sp>
      <p:sp>
        <p:nvSpPr>
          <p:cNvPr id="6" name="フッター プレースホルダー 5">
            <a:extLst>
              <a:ext uri="{FF2B5EF4-FFF2-40B4-BE49-F238E27FC236}">
                <a16:creationId xmlns:a16="http://schemas.microsoft.com/office/drawing/2014/main" id="{9C7FA432-14AE-3E41-8159-E97457FCE12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66BBF43-41D0-0440-9C70-C11F06BA3419}"/>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25987801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20A5CE-557A-9E45-98F2-B7FA40FE6DB4}"/>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1C647C5-7713-9B46-8BB3-866E253147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972F9FC-330A-574C-967B-3BC034C305D9}"/>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CAB1FC11-DB5B-1547-A9B9-1FF8D8BF73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847608E0-897A-7440-A540-ADCB02C812B2}"/>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3B6B16BB-33D4-AF49-B3C9-C9DC6B6B51C0}"/>
              </a:ext>
            </a:extLst>
          </p:cNvPr>
          <p:cNvSpPr>
            <a:spLocks noGrp="1"/>
          </p:cNvSpPr>
          <p:nvPr>
            <p:ph type="dt" sz="half" idx="10"/>
          </p:nvPr>
        </p:nvSpPr>
        <p:spPr/>
        <p:txBody>
          <a:bodyPr/>
          <a:lstStyle/>
          <a:p>
            <a:fld id="{24EF2411-1EC5-2D4E-9E4E-B653AFE31640}" type="datetime1">
              <a:rPr kumimoji="1" lang="ja-JP" altLang="en-US" smtClean="0"/>
              <a:t>2020/5/12</a:t>
            </a:fld>
            <a:endParaRPr kumimoji="1" lang="ja-JP" altLang="en-US"/>
          </a:p>
        </p:txBody>
      </p:sp>
      <p:sp>
        <p:nvSpPr>
          <p:cNvPr id="8" name="フッター プレースホルダー 7">
            <a:extLst>
              <a:ext uri="{FF2B5EF4-FFF2-40B4-BE49-F238E27FC236}">
                <a16:creationId xmlns:a16="http://schemas.microsoft.com/office/drawing/2014/main" id="{232F7A5D-BC82-ED41-9F0B-EB1189B89F82}"/>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095C60B-AF00-9C4F-9F17-500BD6D7FB0E}"/>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1396943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989559-C9F8-BD4A-B1BA-BCA8D3C1AE46}"/>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76751B1-D42B-DA4A-BCC0-3AAD72AFB02A}"/>
              </a:ext>
            </a:extLst>
          </p:cNvPr>
          <p:cNvSpPr>
            <a:spLocks noGrp="1"/>
          </p:cNvSpPr>
          <p:nvPr>
            <p:ph type="dt" sz="half" idx="10"/>
          </p:nvPr>
        </p:nvSpPr>
        <p:spPr/>
        <p:txBody>
          <a:bodyPr/>
          <a:lstStyle/>
          <a:p>
            <a:fld id="{B1D85A94-4FBB-BE4F-849D-DC97EB9C0D64}" type="datetime1">
              <a:rPr kumimoji="1" lang="ja-JP" altLang="en-US" smtClean="0"/>
              <a:t>2020/5/12</a:t>
            </a:fld>
            <a:endParaRPr kumimoji="1" lang="ja-JP" altLang="en-US"/>
          </a:p>
        </p:txBody>
      </p:sp>
      <p:sp>
        <p:nvSpPr>
          <p:cNvPr id="4" name="フッター プレースホルダー 3">
            <a:extLst>
              <a:ext uri="{FF2B5EF4-FFF2-40B4-BE49-F238E27FC236}">
                <a16:creationId xmlns:a16="http://schemas.microsoft.com/office/drawing/2014/main" id="{58B3104D-881A-C241-8E8D-00890DBE801A}"/>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F02C4676-8663-E444-BEB9-435CCC2BA8BD}"/>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3612633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3B2D6153-BE2C-F645-BD9B-15B69BC1B20F}"/>
              </a:ext>
            </a:extLst>
          </p:cNvPr>
          <p:cNvSpPr>
            <a:spLocks noGrp="1"/>
          </p:cNvSpPr>
          <p:nvPr>
            <p:ph type="dt" sz="half" idx="10"/>
          </p:nvPr>
        </p:nvSpPr>
        <p:spPr/>
        <p:txBody>
          <a:bodyPr/>
          <a:lstStyle/>
          <a:p>
            <a:fld id="{985AD962-5A17-D94E-988F-B200DF1D1025}" type="datetime1">
              <a:rPr kumimoji="1" lang="ja-JP" altLang="en-US" smtClean="0"/>
              <a:t>2020/5/12</a:t>
            </a:fld>
            <a:endParaRPr kumimoji="1" lang="ja-JP" altLang="en-US"/>
          </a:p>
        </p:txBody>
      </p:sp>
      <p:sp>
        <p:nvSpPr>
          <p:cNvPr id="3" name="フッター プレースホルダー 2">
            <a:extLst>
              <a:ext uri="{FF2B5EF4-FFF2-40B4-BE49-F238E27FC236}">
                <a16:creationId xmlns:a16="http://schemas.microsoft.com/office/drawing/2014/main" id="{C997EDAB-AA2B-D94A-9E9A-D526C7AD645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661D79C3-9DC2-7849-A204-FBEEA9D2FD1C}"/>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10709300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854344-3876-9B4A-B45E-2D212178011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DAAF907-3BE6-C848-8347-9546CF9748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5C0FBF2-04EB-B147-ACF4-22A8E0B758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4188CA23-8298-5044-8107-A9D0C5743F96}"/>
              </a:ext>
            </a:extLst>
          </p:cNvPr>
          <p:cNvSpPr>
            <a:spLocks noGrp="1"/>
          </p:cNvSpPr>
          <p:nvPr>
            <p:ph type="dt" sz="half" idx="10"/>
          </p:nvPr>
        </p:nvSpPr>
        <p:spPr/>
        <p:txBody>
          <a:bodyPr/>
          <a:lstStyle/>
          <a:p>
            <a:fld id="{684ADF69-977A-664C-8C60-3BB636A5B1B2}" type="datetime1">
              <a:rPr kumimoji="1" lang="ja-JP" altLang="en-US" smtClean="0"/>
              <a:t>2020/5/12</a:t>
            </a:fld>
            <a:endParaRPr kumimoji="1" lang="ja-JP" altLang="en-US"/>
          </a:p>
        </p:txBody>
      </p:sp>
      <p:sp>
        <p:nvSpPr>
          <p:cNvPr id="6" name="フッター プレースホルダー 5">
            <a:extLst>
              <a:ext uri="{FF2B5EF4-FFF2-40B4-BE49-F238E27FC236}">
                <a16:creationId xmlns:a16="http://schemas.microsoft.com/office/drawing/2014/main" id="{A6CE5369-D30C-974F-ADBE-7B30F50EBEC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8914501-2852-7E44-8384-7D2F3E8515E3}"/>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1237077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8CAF11-49C9-F644-A499-C81AA15C9742}"/>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691DE2CA-8A46-2F4B-B21A-B89D75AD51A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2C0459B4-4B99-844D-9A16-EAB2A1766E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E7B5F44-947A-F24C-8175-358371FD4818}"/>
              </a:ext>
            </a:extLst>
          </p:cNvPr>
          <p:cNvSpPr>
            <a:spLocks noGrp="1"/>
          </p:cNvSpPr>
          <p:nvPr>
            <p:ph type="dt" sz="half" idx="10"/>
          </p:nvPr>
        </p:nvSpPr>
        <p:spPr/>
        <p:txBody>
          <a:bodyPr/>
          <a:lstStyle/>
          <a:p>
            <a:fld id="{217EDAB5-BAB4-DC44-A08B-0CF5370FEA88}" type="datetime1">
              <a:rPr kumimoji="1" lang="ja-JP" altLang="en-US" smtClean="0"/>
              <a:t>2020/5/12</a:t>
            </a:fld>
            <a:endParaRPr kumimoji="1" lang="ja-JP" altLang="en-US"/>
          </a:p>
        </p:txBody>
      </p:sp>
      <p:sp>
        <p:nvSpPr>
          <p:cNvPr id="6" name="フッター プレースホルダー 5">
            <a:extLst>
              <a:ext uri="{FF2B5EF4-FFF2-40B4-BE49-F238E27FC236}">
                <a16:creationId xmlns:a16="http://schemas.microsoft.com/office/drawing/2014/main" id="{26DB867D-4D94-7A47-8BD0-F092ADA2FFB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05817EE-F1FD-8C43-A864-AA619CB098EC}"/>
              </a:ext>
            </a:extLst>
          </p:cNvPr>
          <p:cNvSpPr>
            <a:spLocks noGrp="1"/>
          </p:cNvSpPr>
          <p:nvPr>
            <p:ph type="sldNum" sz="quarter" idx="12"/>
          </p:nvPr>
        </p:nvSpPr>
        <p:spPr/>
        <p:txBody>
          <a:body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1608780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5A315490-3181-ED42-8798-F93D7F922A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0958DA4-3804-D149-9B89-8C64EB510A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A3CC2A6-D898-2044-B0E2-3107E6C2AA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0B3022-28EB-154B-B1E6-96B48F9598B0}" type="datetime1">
              <a:rPr kumimoji="1" lang="ja-JP" altLang="en-US" smtClean="0"/>
              <a:t>2020/5/12</a:t>
            </a:fld>
            <a:endParaRPr kumimoji="1" lang="ja-JP" altLang="en-US"/>
          </a:p>
        </p:txBody>
      </p:sp>
      <p:sp>
        <p:nvSpPr>
          <p:cNvPr id="5" name="フッター プレースホルダー 4">
            <a:extLst>
              <a:ext uri="{FF2B5EF4-FFF2-40B4-BE49-F238E27FC236}">
                <a16:creationId xmlns:a16="http://schemas.microsoft.com/office/drawing/2014/main" id="{EDC05ACA-07F3-CA43-8057-A6081CDDFF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57FD12D-CB31-2540-8CAC-10E969EC23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BEE3B6-F33A-7E44-9077-A7DFAECAB4CF}" type="slidenum">
              <a:rPr kumimoji="1" lang="ja-JP" altLang="en-US" smtClean="0"/>
              <a:t>‹#›</a:t>
            </a:fld>
            <a:endParaRPr kumimoji="1" lang="ja-JP" altLang="en-US"/>
          </a:p>
        </p:txBody>
      </p:sp>
    </p:spTree>
    <p:extLst>
      <p:ext uri="{BB962C8B-B14F-4D97-AF65-F5344CB8AC3E}">
        <p14:creationId xmlns:p14="http://schemas.microsoft.com/office/powerpoint/2010/main" val="22338684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SaKu2110/golexa" TargetMode="External"/><Relationship Id="rId7"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hyperlink" Target="https://github.com/SaKu2110/virch" TargetMode="External"/><Relationship Id="rId4" Type="http://schemas.openxmlformats.org/officeDocument/2006/relationships/hyperlink" Target="https://github.com/SaKu2110/chain_dev"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7B748C-0D7E-A64A-844D-892A97DC0A78}"/>
              </a:ext>
            </a:extLst>
          </p:cNvPr>
          <p:cNvSpPr>
            <a:spLocks noGrp="1"/>
          </p:cNvSpPr>
          <p:nvPr>
            <p:ph type="ctrTitle"/>
          </p:nvPr>
        </p:nvSpPr>
        <p:spPr>
          <a:xfrm>
            <a:off x="1921565" y="2218290"/>
            <a:ext cx="9144000" cy="2387600"/>
          </a:xfrm>
        </p:spPr>
        <p:txBody>
          <a:bodyPr anchor="b">
            <a:normAutofit/>
          </a:bodyPr>
          <a:lstStyle/>
          <a:p>
            <a:pPr algn="r"/>
            <a:r>
              <a:rPr lang="en-US" altLang="ja-JP" sz="5400" dirty="0">
                <a:latin typeface="MS PGothic" panose="020B0600070205080204" pitchFamily="34" charset="-128"/>
                <a:ea typeface="MS PGothic" panose="020B0600070205080204" pitchFamily="34" charset="-128"/>
              </a:rPr>
              <a:t>1on1</a:t>
            </a:r>
            <a:r>
              <a:rPr lang="ja-JP" altLang="en-US" sz="5400">
                <a:latin typeface="MS PGothic" panose="020B0600070205080204" pitchFamily="34" charset="-128"/>
                <a:ea typeface="MS PGothic" panose="020B0600070205080204" pitchFamily="34" charset="-128"/>
              </a:rPr>
              <a:t>面談イベント</a:t>
            </a:r>
            <a:endParaRPr kumimoji="1" lang="ja-JP" altLang="en-US" sz="5400">
              <a:latin typeface="MS PGothic" panose="020B0600070205080204" pitchFamily="34" charset="-128"/>
              <a:ea typeface="MS PGothic" panose="020B0600070205080204" pitchFamily="34" charset="-128"/>
            </a:endParaRPr>
          </a:p>
        </p:txBody>
      </p:sp>
      <p:sp>
        <p:nvSpPr>
          <p:cNvPr id="3" name="字幕 2">
            <a:extLst>
              <a:ext uri="{FF2B5EF4-FFF2-40B4-BE49-F238E27FC236}">
                <a16:creationId xmlns:a16="http://schemas.microsoft.com/office/drawing/2014/main" id="{2947F308-AF54-B84B-86A8-C934608BC746}"/>
              </a:ext>
            </a:extLst>
          </p:cNvPr>
          <p:cNvSpPr>
            <a:spLocks noGrp="1"/>
          </p:cNvSpPr>
          <p:nvPr>
            <p:ph type="subTitle" idx="1"/>
          </p:nvPr>
        </p:nvSpPr>
        <p:spPr>
          <a:xfrm>
            <a:off x="1921565" y="4605890"/>
            <a:ext cx="9144000" cy="1655762"/>
          </a:xfrm>
        </p:spPr>
        <p:txBody>
          <a:bodyPr/>
          <a:lstStyle/>
          <a:p>
            <a:pPr algn="r"/>
            <a:r>
              <a:rPr lang="ja-JP" altLang="en-US">
                <a:latin typeface="MS PGothic" panose="020B0600070205080204" pitchFamily="34" charset="-128"/>
                <a:ea typeface="MS PGothic" panose="020B0600070205080204" pitchFamily="34" charset="-128"/>
              </a:rPr>
              <a:t>公立はこだて未来大学 </a:t>
            </a:r>
            <a:r>
              <a:rPr lang="en-US" altLang="ja-JP" dirty="0">
                <a:latin typeface="MS PGothic" panose="020B0600070205080204" pitchFamily="34" charset="-128"/>
                <a:ea typeface="MS PGothic" panose="020B0600070205080204" pitchFamily="34" charset="-128"/>
              </a:rPr>
              <a:t>3</a:t>
            </a:r>
            <a:r>
              <a:rPr lang="ja-JP" altLang="en-US">
                <a:latin typeface="MS PGothic" panose="020B0600070205080204" pitchFamily="34" charset="-128"/>
                <a:ea typeface="MS PGothic" panose="020B0600070205080204" pitchFamily="34" charset="-128"/>
              </a:rPr>
              <a:t>年</a:t>
            </a:r>
            <a:r>
              <a:rPr lang="en-US" altLang="ja-JP" dirty="0">
                <a:latin typeface="MS PGothic" panose="020B0600070205080204" pitchFamily="34" charset="-128"/>
                <a:ea typeface="MS PGothic" panose="020B0600070205080204" pitchFamily="34" charset="-128"/>
              </a:rPr>
              <a:t> </a:t>
            </a:r>
            <a:r>
              <a:rPr kumimoji="1" lang="ja-JP" altLang="en-US">
                <a:latin typeface="MS PGothic" panose="020B0600070205080204" pitchFamily="34" charset="-128"/>
                <a:ea typeface="MS PGothic" panose="020B0600070205080204" pitchFamily="34" charset="-128"/>
              </a:rPr>
              <a:t>山田咲太朗</a:t>
            </a:r>
            <a:endParaRPr kumimoji="1" lang="en-US" altLang="ja-JP" dirty="0">
              <a:latin typeface="MS PGothic" panose="020B0600070205080204" pitchFamily="34" charset="-128"/>
              <a:ea typeface="MS PGothic" panose="020B0600070205080204" pitchFamily="34" charset="-128"/>
            </a:endParaRPr>
          </a:p>
          <a:p>
            <a:pPr algn="r"/>
            <a:r>
              <a:rPr lang="en-US" altLang="ja-JP" dirty="0">
                <a:latin typeface="MS PGothic" panose="020B0600070205080204" pitchFamily="34" charset="-128"/>
                <a:ea typeface="MS PGothic" panose="020B0600070205080204" pitchFamily="34" charset="-128"/>
              </a:rPr>
              <a:t>May 10</a:t>
            </a:r>
            <a:r>
              <a:rPr lang="en-US" altLang="ja-JP" baseline="30000" dirty="0">
                <a:latin typeface="MS PGothic" panose="020B0600070205080204" pitchFamily="34" charset="-128"/>
                <a:ea typeface="MS PGothic" panose="020B0600070205080204" pitchFamily="34" charset="-128"/>
              </a:rPr>
              <a:t>th</a:t>
            </a:r>
            <a:r>
              <a:rPr lang="en-US" altLang="ja-JP" dirty="0">
                <a:latin typeface="MS PGothic" panose="020B0600070205080204" pitchFamily="34" charset="-128"/>
                <a:ea typeface="MS PGothic" panose="020B0600070205080204" pitchFamily="34" charset="-128"/>
              </a:rPr>
              <a:t> 2020</a:t>
            </a:r>
            <a:endParaRPr kumimoji="1" lang="ja-JP" altLang="en-US">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176646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kumimoji="1" lang="ja-JP" altLang="en-US">
                <a:solidFill>
                  <a:schemeClr val="bg1"/>
                </a:solidFill>
                <a:latin typeface="MS PGothic" panose="020B0600070205080204" pitchFamily="34" charset="-128"/>
                <a:ea typeface="MS PGothic" panose="020B0600070205080204" pitchFamily="34" charset="-128"/>
              </a:rPr>
              <a:t>　　</a:t>
            </a:r>
            <a:r>
              <a:rPr lang="ja-JP" altLang="en-US">
                <a:solidFill>
                  <a:schemeClr val="bg1"/>
                </a:solidFill>
                <a:latin typeface="MS PGothic" panose="020B0600070205080204" pitchFamily="34" charset="-128"/>
                <a:ea typeface="MS PGothic" panose="020B0600070205080204" pitchFamily="34" charset="-128"/>
              </a:rPr>
              <a:t>イベント参加・開催</a:t>
            </a:r>
            <a:endParaRPr kumimoji="1" lang="ja-JP" altLang="en-US">
              <a:solidFill>
                <a:schemeClr val="bg1"/>
              </a:solidFill>
              <a:latin typeface="MS PGothic" panose="020B0600070205080204" pitchFamily="34" charset="-128"/>
              <a:ea typeface="MS PGothic" panose="020B0600070205080204" pitchFamily="34" charset="-128"/>
            </a:endParaRPr>
          </a:p>
        </p:txBody>
      </p:sp>
      <p:sp>
        <p:nvSpPr>
          <p:cNvPr id="3" name="コンテンツ プレースホルダー 2">
            <a:extLst>
              <a:ext uri="{FF2B5EF4-FFF2-40B4-BE49-F238E27FC236}">
                <a16:creationId xmlns:a16="http://schemas.microsoft.com/office/drawing/2014/main" id="{CE8D3039-614B-6A43-81A9-DA47339A4C2C}"/>
              </a:ext>
            </a:extLst>
          </p:cNvPr>
          <p:cNvSpPr>
            <a:spLocks noGrp="1"/>
          </p:cNvSpPr>
          <p:nvPr>
            <p:ph idx="1"/>
          </p:nvPr>
        </p:nvSpPr>
        <p:spPr>
          <a:xfrm>
            <a:off x="838200" y="1665286"/>
            <a:ext cx="5257800" cy="4351338"/>
          </a:xfrm>
        </p:spPr>
        <p:txBody>
          <a:bodyPr>
            <a:noAutofit/>
          </a:bodyPr>
          <a:lstStyle/>
          <a:p>
            <a:pPr marL="0" indent="0">
              <a:lnSpc>
                <a:spcPct val="160000"/>
              </a:lnSpc>
              <a:buNone/>
            </a:pPr>
            <a:r>
              <a:rPr kumimoji="1" lang="en-US" altLang="ja-JP" dirty="0">
                <a:latin typeface="MS PGothic" panose="020B0600070205080204" pitchFamily="34" charset="-128"/>
                <a:ea typeface="MS PGothic" panose="020B0600070205080204" pitchFamily="34" charset="-128"/>
              </a:rPr>
              <a:t>2018</a:t>
            </a:r>
          </a:p>
          <a:p>
            <a:pPr lvl="1"/>
            <a:r>
              <a:rPr kumimoji="1" lang="en-US" altLang="ja-JP" dirty="0">
                <a:latin typeface="MS PGothic" panose="020B0600070205080204" pitchFamily="34" charset="-128"/>
                <a:ea typeface="MS PGothic" panose="020B0600070205080204" pitchFamily="34" charset="-128"/>
              </a:rPr>
              <a:t>Ruby World Conference</a:t>
            </a:r>
            <a:r>
              <a:rPr kumimoji="1" lang="ja-JP" altLang="en-US">
                <a:latin typeface="MS PGothic" panose="020B0600070205080204" pitchFamily="34" charset="-128"/>
                <a:ea typeface="MS PGothic" panose="020B0600070205080204" pitchFamily="34" charset="-128"/>
              </a:rPr>
              <a:t>参加</a:t>
            </a:r>
            <a:endParaRPr kumimoji="1" lang="en-US" altLang="ja-JP" dirty="0">
              <a:latin typeface="MS PGothic" panose="020B0600070205080204" pitchFamily="34" charset="-128"/>
              <a:ea typeface="MS PGothic" panose="020B0600070205080204" pitchFamily="34" charset="-128"/>
            </a:endParaRPr>
          </a:p>
          <a:p>
            <a:pPr marL="0" indent="0">
              <a:lnSpc>
                <a:spcPct val="160000"/>
              </a:lnSpc>
              <a:buNone/>
            </a:pPr>
            <a:r>
              <a:rPr lang="en-US" altLang="ja-JP" dirty="0">
                <a:latin typeface="MS PGothic" panose="020B0600070205080204" pitchFamily="34" charset="-128"/>
                <a:ea typeface="MS PGothic" panose="020B0600070205080204" pitchFamily="34" charset="-128"/>
              </a:rPr>
              <a:t>2019</a:t>
            </a:r>
          </a:p>
          <a:p>
            <a:pPr lvl="1"/>
            <a:r>
              <a:rPr lang="en-US" altLang="ja-JP" dirty="0" err="1">
                <a:latin typeface="MS PGothic" panose="020B0600070205080204" pitchFamily="34" charset="-128"/>
                <a:ea typeface="MS PGothic" panose="020B0600070205080204" pitchFamily="34" charset="-128"/>
              </a:rPr>
              <a:t>RubyKaigi</a:t>
            </a:r>
            <a:r>
              <a:rPr lang="ja-JP" altLang="en-US">
                <a:latin typeface="MS PGothic" panose="020B0600070205080204" pitchFamily="34" charset="-128"/>
                <a:ea typeface="MS PGothic" panose="020B0600070205080204" pitchFamily="34" charset="-128"/>
              </a:rPr>
              <a:t>参加</a:t>
            </a:r>
            <a:endParaRPr lang="en-US" altLang="ja-JP" dirty="0">
              <a:latin typeface="MS PGothic" panose="020B0600070205080204" pitchFamily="34" charset="-128"/>
              <a:ea typeface="MS PGothic" panose="020B0600070205080204" pitchFamily="34" charset="-128"/>
            </a:endParaRPr>
          </a:p>
          <a:p>
            <a:pPr lvl="1"/>
            <a:r>
              <a:rPr kumimoji="1" lang="en-US" altLang="ja-JP" dirty="0">
                <a:latin typeface="MS PGothic" panose="020B0600070205080204" pitchFamily="34" charset="-128"/>
                <a:ea typeface="MS PGothic" panose="020B0600070205080204" pitchFamily="34" charset="-128"/>
              </a:rPr>
              <a:t>OSC2019-Hokkaido</a:t>
            </a:r>
            <a:r>
              <a:rPr kumimoji="1" lang="ja-JP" altLang="en-US">
                <a:latin typeface="MS PGothic" panose="020B0600070205080204" pitchFamily="34" charset="-128"/>
                <a:ea typeface="MS PGothic" panose="020B0600070205080204" pitchFamily="34" charset="-128"/>
              </a:rPr>
              <a:t>参加</a:t>
            </a:r>
            <a:endParaRPr kumimoji="1" lang="en-US" altLang="ja-JP" dirty="0">
              <a:latin typeface="MS PGothic" panose="020B0600070205080204" pitchFamily="34" charset="-128"/>
              <a:ea typeface="MS PGothic" panose="020B0600070205080204" pitchFamily="34" charset="-128"/>
            </a:endParaRPr>
          </a:p>
          <a:p>
            <a:pPr lvl="1"/>
            <a:r>
              <a:rPr lang="ja-JP" altLang="en-US">
                <a:latin typeface="MS PGothic" panose="020B0600070205080204" pitchFamily="34" charset="-128"/>
                <a:ea typeface="MS PGothic" panose="020B0600070205080204" pitchFamily="34" charset="-128"/>
              </a:rPr>
              <a:t>学生</a:t>
            </a:r>
            <a:r>
              <a:rPr lang="en-US" altLang="ja-JP" dirty="0">
                <a:latin typeface="MS PGothic" panose="020B0600070205080204" pitchFamily="34" charset="-128"/>
                <a:ea typeface="MS PGothic" panose="020B0600070205080204" pitchFamily="34" charset="-128"/>
              </a:rPr>
              <a:t>×</a:t>
            </a:r>
            <a:r>
              <a:rPr lang="ja-JP" altLang="en-US">
                <a:latin typeface="MS PGothic" panose="020B0600070205080204" pitchFamily="34" charset="-128"/>
                <a:ea typeface="MS PGothic" panose="020B0600070205080204" pitchFamily="34" charset="-128"/>
              </a:rPr>
              <a:t>企業　学内</a:t>
            </a:r>
            <a:r>
              <a:rPr lang="en-US" altLang="ja-JP" dirty="0">
                <a:latin typeface="MS PGothic" panose="020B0600070205080204" pitchFamily="34" charset="-128"/>
                <a:ea typeface="MS PGothic" panose="020B0600070205080204" pitchFamily="34" charset="-128"/>
              </a:rPr>
              <a:t>LT</a:t>
            </a:r>
            <a:r>
              <a:rPr lang="ja-JP" altLang="en-US">
                <a:latin typeface="MS PGothic" panose="020B0600070205080204" pitchFamily="34" charset="-128"/>
                <a:ea typeface="MS PGothic" panose="020B0600070205080204" pitchFamily="34" charset="-128"/>
              </a:rPr>
              <a:t>大会開催</a:t>
            </a:r>
            <a:endParaRPr lang="en-US" altLang="ja-JP" dirty="0">
              <a:latin typeface="MS PGothic" panose="020B0600070205080204" pitchFamily="34" charset="-128"/>
              <a:ea typeface="MS PGothic" panose="020B0600070205080204" pitchFamily="34" charset="-128"/>
            </a:endParaRPr>
          </a:p>
          <a:p>
            <a:pPr lvl="1"/>
            <a:r>
              <a:rPr lang="ja-JP" altLang="en-US">
                <a:latin typeface="MS PGothic" panose="020B0600070205080204" pitchFamily="34" charset="-128"/>
                <a:ea typeface="MS PGothic" panose="020B0600070205080204" pitchFamily="34" charset="-128"/>
              </a:rPr>
              <a:t>学内ハッカソン参加</a:t>
            </a:r>
            <a:endParaRPr lang="en-US" altLang="ja-JP" dirty="0">
              <a:latin typeface="MS PGothic" panose="020B0600070205080204" pitchFamily="34" charset="-128"/>
              <a:ea typeface="MS PGothic" panose="020B0600070205080204" pitchFamily="34" charset="-128"/>
            </a:endParaRPr>
          </a:p>
        </p:txBody>
      </p:sp>
      <p:sp>
        <p:nvSpPr>
          <p:cNvPr id="5" name="スライド番号プレースホルダー 4">
            <a:extLst>
              <a:ext uri="{FF2B5EF4-FFF2-40B4-BE49-F238E27FC236}">
                <a16:creationId xmlns:a16="http://schemas.microsoft.com/office/drawing/2014/main" id="{940EEFA7-7B01-4E43-807F-3180C8089D25}"/>
              </a:ext>
            </a:extLst>
          </p:cNvPr>
          <p:cNvSpPr>
            <a:spLocks noGrp="1"/>
          </p:cNvSpPr>
          <p:nvPr>
            <p:ph type="sldNum" sz="quarter" idx="12"/>
          </p:nvPr>
        </p:nvSpPr>
        <p:spPr/>
        <p:txBody>
          <a:bodyPr/>
          <a:lstStyle/>
          <a:p>
            <a:fld id="{98BEE3B6-F33A-7E44-9077-A7DFAECAB4CF}" type="slidenum">
              <a:rPr kumimoji="1" lang="ja-JP" altLang="en-US" smtClean="0"/>
              <a:t>10</a:t>
            </a:fld>
            <a:endParaRPr kumimoji="1" lang="ja-JP" altLang="en-US"/>
          </a:p>
        </p:txBody>
      </p:sp>
      <p:sp>
        <p:nvSpPr>
          <p:cNvPr id="6" name="コンテンツ プレースホルダー 2">
            <a:extLst>
              <a:ext uri="{FF2B5EF4-FFF2-40B4-BE49-F238E27FC236}">
                <a16:creationId xmlns:a16="http://schemas.microsoft.com/office/drawing/2014/main" id="{170D5FCA-6A72-B443-A1D2-157A8FE1DBBD}"/>
              </a:ext>
            </a:extLst>
          </p:cNvPr>
          <p:cNvSpPr txBox="1">
            <a:spLocks/>
          </p:cNvSpPr>
          <p:nvPr/>
        </p:nvSpPr>
        <p:spPr>
          <a:xfrm>
            <a:off x="5876513" y="1653910"/>
            <a:ext cx="5257800"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60000"/>
              </a:lnSpc>
              <a:buFont typeface="Arial" panose="020B0604020202020204" pitchFamily="34" charset="0"/>
              <a:buNone/>
            </a:pPr>
            <a:r>
              <a:rPr lang="en-US" altLang="ja-JP" dirty="0">
                <a:latin typeface="MS PGothic" panose="020B0600070205080204" pitchFamily="34" charset="-128"/>
                <a:ea typeface="MS PGothic" panose="020B0600070205080204" pitchFamily="34" charset="-128"/>
              </a:rPr>
              <a:t>2020</a:t>
            </a:r>
          </a:p>
          <a:p>
            <a:pPr lvl="1"/>
            <a:r>
              <a:rPr lang="ja-JP" altLang="en-US" strike="sngStrike">
                <a:latin typeface="MS PGothic" panose="020B0600070205080204" pitchFamily="34" charset="-128"/>
                <a:ea typeface="MS PGothic" panose="020B0600070205080204" pitchFamily="34" charset="-128"/>
              </a:rPr>
              <a:t>学生</a:t>
            </a:r>
            <a:r>
              <a:rPr lang="en-US" altLang="ja-JP" strike="sngStrike" dirty="0">
                <a:latin typeface="MS PGothic" panose="020B0600070205080204" pitchFamily="34" charset="-128"/>
                <a:ea typeface="MS PGothic" panose="020B0600070205080204" pitchFamily="34" charset="-128"/>
              </a:rPr>
              <a:t>×</a:t>
            </a:r>
            <a:r>
              <a:rPr lang="ja-JP" altLang="en-US" strike="sngStrike">
                <a:latin typeface="MS PGothic" panose="020B0600070205080204" pitchFamily="34" charset="-128"/>
                <a:ea typeface="MS PGothic" panose="020B0600070205080204" pitchFamily="34" charset="-128"/>
              </a:rPr>
              <a:t>企業　学内</a:t>
            </a:r>
            <a:r>
              <a:rPr lang="en-US" altLang="ja-JP" strike="sngStrike" dirty="0">
                <a:latin typeface="MS PGothic" panose="020B0600070205080204" pitchFamily="34" charset="-128"/>
                <a:ea typeface="MS PGothic" panose="020B0600070205080204" pitchFamily="34" charset="-128"/>
              </a:rPr>
              <a:t>LT</a:t>
            </a:r>
            <a:r>
              <a:rPr lang="ja-JP" altLang="en-US" strike="sngStrike">
                <a:latin typeface="MS PGothic" panose="020B0600070205080204" pitchFamily="34" charset="-128"/>
                <a:ea typeface="MS PGothic" panose="020B0600070205080204" pitchFamily="34" charset="-128"/>
              </a:rPr>
              <a:t>大会開催</a:t>
            </a:r>
            <a:endParaRPr lang="en-US" altLang="ja-JP" strike="sngStrike" dirty="0">
              <a:latin typeface="MS PGothic" panose="020B0600070205080204" pitchFamily="34" charset="-128"/>
              <a:ea typeface="MS PGothic" panose="020B0600070205080204" pitchFamily="34" charset="-128"/>
            </a:endParaRPr>
          </a:p>
          <a:p>
            <a:pPr lvl="1"/>
            <a:r>
              <a:rPr lang="en-US" altLang="ja-JP" dirty="0">
                <a:latin typeface="MS PGothic" panose="020B0600070205080204" pitchFamily="34" charset="-128"/>
                <a:ea typeface="MS PGothic" panose="020B0600070205080204" pitchFamily="34" charset="-128"/>
              </a:rPr>
              <a:t>JAWS-SG </a:t>
            </a:r>
            <a:r>
              <a:rPr lang="ja-JP" altLang="en-US">
                <a:latin typeface="MS PGothic" panose="020B0600070205080204" pitchFamily="34" charset="-128"/>
                <a:ea typeface="MS PGothic" panose="020B0600070205080204" pitchFamily="34" charset="-128"/>
              </a:rPr>
              <a:t>オンライン</a:t>
            </a:r>
            <a:r>
              <a:rPr lang="en-US" altLang="ja-JP" dirty="0">
                <a:latin typeface="MS PGothic" panose="020B0600070205080204" pitchFamily="34" charset="-128"/>
                <a:ea typeface="MS PGothic" panose="020B0600070205080204" pitchFamily="34" charset="-128"/>
              </a:rPr>
              <a:t>LT</a:t>
            </a:r>
            <a:r>
              <a:rPr lang="ja-JP" altLang="en-US">
                <a:latin typeface="MS PGothic" panose="020B0600070205080204" pitchFamily="34" charset="-128"/>
                <a:ea typeface="MS PGothic" panose="020B0600070205080204" pitchFamily="34" charset="-128"/>
              </a:rPr>
              <a:t>大会開催</a:t>
            </a:r>
            <a:endParaRPr lang="en-US" altLang="ja-JP" dirty="0">
              <a:latin typeface="MS PGothic" panose="020B0600070205080204" pitchFamily="34" charset="-128"/>
              <a:ea typeface="MS PGothic" panose="020B0600070205080204" pitchFamily="34" charset="-128"/>
            </a:endParaRPr>
          </a:p>
          <a:p>
            <a:pPr lvl="1"/>
            <a:r>
              <a:rPr lang="ja-JP" altLang="en-US">
                <a:latin typeface="MS PGothic" panose="020B0600070205080204" pitchFamily="34" charset="-128"/>
                <a:ea typeface="MS PGothic" panose="020B0600070205080204" pitchFamily="34" charset="-128"/>
              </a:rPr>
              <a:t>学内ハッカソン参加</a:t>
            </a:r>
            <a:endParaRPr lang="en-US" altLang="ja-JP" dirty="0">
              <a:latin typeface="MS PGothic" panose="020B0600070205080204" pitchFamily="34" charset="-128"/>
              <a:ea typeface="MS PGothic" panose="020B0600070205080204" pitchFamily="34" charset="-128"/>
            </a:endParaRPr>
          </a:p>
        </p:txBody>
      </p:sp>
      <p:cxnSp>
        <p:nvCxnSpPr>
          <p:cNvPr id="8" name="直線コネクタ 7">
            <a:extLst>
              <a:ext uri="{FF2B5EF4-FFF2-40B4-BE49-F238E27FC236}">
                <a16:creationId xmlns:a16="http://schemas.microsoft.com/office/drawing/2014/main" id="{FCD2FC3C-87F5-C44C-BAD0-C1400B0AF8C9}"/>
              </a:ext>
            </a:extLst>
          </p:cNvPr>
          <p:cNvCxnSpPr/>
          <p:nvPr/>
        </p:nvCxnSpPr>
        <p:spPr>
          <a:xfrm>
            <a:off x="5718413" y="1708502"/>
            <a:ext cx="0" cy="4702440"/>
          </a:xfrm>
          <a:prstGeom prst="line">
            <a:avLst/>
          </a:prstGeom>
        </p:spPr>
        <p:style>
          <a:lnRef idx="1">
            <a:schemeClr val="accent1"/>
          </a:lnRef>
          <a:fillRef idx="0">
            <a:schemeClr val="accent1"/>
          </a:fillRef>
          <a:effectRef idx="0">
            <a:schemeClr val="accent1"/>
          </a:effectRef>
          <a:fontRef idx="minor">
            <a:schemeClr val="tx1"/>
          </a:fontRef>
        </p:style>
      </p:cxnSp>
      <p:pic>
        <p:nvPicPr>
          <p:cNvPr id="10" name="図 9" descr="人, 屋内, 立つ, グループ が含まれている画像&#10;&#10;自動的に生成された説明">
            <a:extLst>
              <a:ext uri="{FF2B5EF4-FFF2-40B4-BE49-F238E27FC236}">
                <a16:creationId xmlns:a16="http://schemas.microsoft.com/office/drawing/2014/main" id="{6C2DF6CB-FDD8-4242-BBFC-E4B03CFAFB20}"/>
              </a:ext>
            </a:extLst>
          </p:cNvPr>
          <p:cNvPicPr>
            <a:picLocks noChangeAspect="1"/>
          </p:cNvPicPr>
          <p:nvPr/>
        </p:nvPicPr>
        <p:blipFill>
          <a:blip r:embed="rId3"/>
          <a:stretch>
            <a:fillRect/>
          </a:stretch>
        </p:blipFill>
        <p:spPr>
          <a:xfrm>
            <a:off x="5876512" y="3895548"/>
            <a:ext cx="3349365" cy="2512024"/>
          </a:xfrm>
          <a:prstGeom prst="rect">
            <a:avLst/>
          </a:prstGeom>
        </p:spPr>
      </p:pic>
      <p:pic>
        <p:nvPicPr>
          <p:cNvPr id="12" name="図 11" descr="人, 屋内, 持つ, 男 が含まれている画像&#10;&#10;自動的に生成された説明">
            <a:extLst>
              <a:ext uri="{FF2B5EF4-FFF2-40B4-BE49-F238E27FC236}">
                <a16:creationId xmlns:a16="http://schemas.microsoft.com/office/drawing/2014/main" id="{80E33E30-0F8E-A847-B384-36FCCE9CF6F3}"/>
              </a:ext>
            </a:extLst>
          </p:cNvPr>
          <p:cNvPicPr>
            <a:picLocks noChangeAspect="1"/>
          </p:cNvPicPr>
          <p:nvPr/>
        </p:nvPicPr>
        <p:blipFill>
          <a:blip r:embed="rId4"/>
          <a:stretch>
            <a:fillRect/>
          </a:stretch>
        </p:blipFill>
        <p:spPr>
          <a:xfrm>
            <a:off x="9664826" y="3964186"/>
            <a:ext cx="2183801" cy="2183801"/>
          </a:xfrm>
          <a:prstGeom prst="rect">
            <a:avLst/>
          </a:prstGeom>
        </p:spPr>
      </p:pic>
      <p:sp>
        <p:nvSpPr>
          <p:cNvPr id="13" name="テキスト ボックス 12">
            <a:extLst>
              <a:ext uri="{FF2B5EF4-FFF2-40B4-BE49-F238E27FC236}">
                <a16:creationId xmlns:a16="http://schemas.microsoft.com/office/drawing/2014/main" id="{E5AE1334-18FD-844E-8D43-0C3A60D37A0E}"/>
              </a:ext>
            </a:extLst>
          </p:cNvPr>
          <p:cNvSpPr txBox="1"/>
          <p:nvPr/>
        </p:nvSpPr>
        <p:spPr>
          <a:xfrm>
            <a:off x="5876512" y="6379484"/>
            <a:ext cx="3349365" cy="369332"/>
          </a:xfrm>
          <a:prstGeom prst="rect">
            <a:avLst/>
          </a:prstGeom>
          <a:noFill/>
        </p:spPr>
        <p:txBody>
          <a:bodyPr wrap="square" rtlCol="0">
            <a:spAutoFit/>
          </a:bodyPr>
          <a:lstStyle/>
          <a:p>
            <a:r>
              <a:rPr kumimoji="1" lang="en-US" altLang="ja-JP" dirty="0">
                <a:latin typeface="MS PGothic" panose="020B0600070205080204" pitchFamily="34" charset="-128"/>
                <a:ea typeface="MS PGothic" panose="020B0600070205080204" pitchFamily="34" charset="-128"/>
              </a:rPr>
              <a:t>2020 </a:t>
            </a:r>
            <a:r>
              <a:rPr kumimoji="1" lang="ja-JP" altLang="en-US">
                <a:latin typeface="MS PGothic" panose="020B0600070205080204" pitchFamily="34" charset="-128"/>
                <a:ea typeface="MS PGothic" panose="020B0600070205080204" pitchFamily="34" charset="-128"/>
              </a:rPr>
              <a:t>学内ハッカソン</a:t>
            </a:r>
          </a:p>
        </p:txBody>
      </p:sp>
    </p:spTree>
    <p:extLst>
      <p:ext uri="{BB962C8B-B14F-4D97-AF65-F5344CB8AC3E}">
        <p14:creationId xmlns:p14="http://schemas.microsoft.com/office/powerpoint/2010/main" val="4071201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3207228"/>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3220879"/>
            <a:ext cx="10515600" cy="1325563"/>
          </a:xfrm>
        </p:spPr>
        <p:txBody>
          <a:bodyPr/>
          <a:lstStyle/>
          <a:p>
            <a:r>
              <a:rPr lang="ja-JP" altLang="en-US">
                <a:solidFill>
                  <a:schemeClr val="bg1"/>
                </a:solidFill>
                <a:latin typeface="MS PGothic" panose="020B0600070205080204" pitchFamily="34" charset="-128"/>
                <a:ea typeface="MS PGothic" panose="020B0600070205080204" pitchFamily="34" charset="-128"/>
              </a:rPr>
              <a:t>　　将来のこと</a:t>
            </a:r>
            <a:endParaRPr kumimoji="1" lang="ja-JP" altLang="en-US">
              <a:solidFill>
                <a:schemeClr val="bg1"/>
              </a:solidFill>
              <a:latin typeface="MS PGothic" panose="020B0600070205080204" pitchFamily="34" charset="-128"/>
              <a:ea typeface="MS PGothic" panose="020B0600070205080204" pitchFamily="34" charset="-128"/>
            </a:endParaRPr>
          </a:p>
        </p:txBody>
      </p:sp>
      <p:sp>
        <p:nvSpPr>
          <p:cNvPr id="5" name="スライド番号プレースホルダー 4">
            <a:extLst>
              <a:ext uri="{FF2B5EF4-FFF2-40B4-BE49-F238E27FC236}">
                <a16:creationId xmlns:a16="http://schemas.microsoft.com/office/drawing/2014/main" id="{20CB15BD-E785-BE41-9D17-AA91387EF8B4}"/>
              </a:ext>
            </a:extLst>
          </p:cNvPr>
          <p:cNvSpPr>
            <a:spLocks noGrp="1"/>
          </p:cNvSpPr>
          <p:nvPr>
            <p:ph type="sldNum" sz="quarter" idx="12"/>
          </p:nvPr>
        </p:nvSpPr>
        <p:spPr/>
        <p:txBody>
          <a:bodyPr/>
          <a:lstStyle/>
          <a:p>
            <a:fld id="{98BEE3B6-F33A-7E44-9077-A7DFAECAB4CF}" type="slidenum">
              <a:rPr kumimoji="1" lang="ja-JP" altLang="en-US" smtClean="0"/>
              <a:t>11</a:t>
            </a:fld>
            <a:endParaRPr kumimoji="1" lang="ja-JP" altLang="en-US"/>
          </a:p>
        </p:txBody>
      </p:sp>
    </p:spTree>
    <p:extLst>
      <p:ext uri="{BB962C8B-B14F-4D97-AF65-F5344CB8AC3E}">
        <p14:creationId xmlns:p14="http://schemas.microsoft.com/office/powerpoint/2010/main" val="641672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lang="ja-JP" altLang="en-US">
                <a:solidFill>
                  <a:schemeClr val="bg1"/>
                </a:solidFill>
                <a:latin typeface="MS PGothic" panose="020B0600070205080204" pitchFamily="34" charset="-128"/>
                <a:ea typeface="MS PGothic" panose="020B0600070205080204" pitchFamily="34" charset="-128"/>
              </a:rPr>
              <a:t>　　将来のエンジニア像</a:t>
            </a:r>
            <a:endParaRPr kumimoji="1" lang="ja-JP" altLang="en-US">
              <a:solidFill>
                <a:schemeClr val="bg1"/>
              </a:solidFill>
              <a:latin typeface="MS PGothic" panose="020B0600070205080204" pitchFamily="34" charset="-128"/>
              <a:ea typeface="MS PGothic" panose="020B0600070205080204" pitchFamily="34" charset="-128"/>
            </a:endParaRPr>
          </a:p>
        </p:txBody>
      </p:sp>
      <p:sp>
        <p:nvSpPr>
          <p:cNvPr id="3" name="コンテンツ プレースホルダー 2">
            <a:extLst>
              <a:ext uri="{FF2B5EF4-FFF2-40B4-BE49-F238E27FC236}">
                <a16:creationId xmlns:a16="http://schemas.microsoft.com/office/drawing/2014/main" id="{CE8D3039-614B-6A43-81A9-DA47339A4C2C}"/>
              </a:ext>
            </a:extLst>
          </p:cNvPr>
          <p:cNvSpPr>
            <a:spLocks noGrp="1"/>
          </p:cNvSpPr>
          <p:nvPr>
            <p:ph idx="1"/>
          </p:nvPr>
        </p:nvSpPr>
        <p:spPr/>
        <p:txBody>
          <a:bodyPr>
            <a:normAutofit/>
          </a:bodyPr>
          <a:lstStyle/>
          <a:p>
            <a:pPr marL="0" indent="0">
              <a:lnSpc>
                <a:spcPct val="150000"/>
              </a:lnSpc>
              <a:buNone/>
            </a:pPr>
            <a:r>
              <a:rPr kumimoji="1" lang="ja-JP" altLang="en-US">
                <a:latin typeface="MS PGothic" panose="020B0600070205080204" pitchFamily="34" charset="-128"/>
                <a:ea typeface="MS PGothic" panose="020B0600070205080204" pitchFamily="34" charset="-128"/>
              </a:rPr>
              <a:t>会社でやりたいこと</a:t>
            </a:r>
            <a:endParaRPr kumimoji="1" lang="en-US" altLang="ja-JP" dirty="0">
              <a:latin typeface="MS PGothic" panose="020B0600070205080204" pitchFamily="34" charset="-128"/>
              <a:ea typeface="MS PGothic" panose="020B0600070205080204" pitchFamily="34" charset="-128"/>
            </a:endParaRPr>
          </a:p>
          <a:p>
            <a:pPr lvl="1">
              <a:lnSpc>
                <a:spcPct val="150000"/>
              </a:lnSpc>
            </a:pPr>
            <a:r>
              <a:rPr kumimoji="1" lang="ja-JP" altLang="en-US">
                <a:latin typeface="MS PGothic" panose="020B0600070205080204" pitchFamily="34" charset="-128"/>
                <a:ea typeface="MS PGothic" panose="020B0600070205080204" pitchFamily="34" charset="-128"/>
              </a:rPr>
              <a:t>医従事者</a:t>
            </a:r>
            <a:r>
              <a:rPr kumimoji="1" lang="en-US" altLang="ja-JP" dirty="0">
                <a:latin typeface="MS PGothic" panose="020B0600070205080204" pitchFamily="34" charset="-128"/>
                <a:ea typeface="MS PGothic" panose="020B0600070205080204" pitchFamily="34" charset="-128"/>
              </a:rPr>
              <a:t> or </a:t>
            </a:r>
            <a:r>
              <a:rPr kumimoji="1" lang="ja-JP" altLang="en-US">
                <a:latin typeface="MS PGothic" panose="020B0600070205080204" pitchFamily="34" charset="-128"/>
                <a:ea typeface="MS PGothic" panose="020B0600070205080204" pitchFamily="34" charset="-128"/>
              </a:rPr>
              <a:t>医療患者を支えるサービス開発</a:t>
            </a:r>
            <a:r>
              <a:rPr lang="ja-JP" altLang="en-US">
                <a:latin typeface="MS PGothic" panose="020B0600070205080204" pitchFamily="34" charset="-128"/>
                <a:ea typeface="MS PGothic" panose="020B0600070205080204" pitchFamily="34" charset="-128"/>
              </a:rPr>
              <a:t>（医療</a:t>
            </a:r>
            <a:r>
              <a:rPr lang="en-US" altLang="ja-JP" dirty="0">
                <a:latin typeface="MS PGothic" panose="020B0600070205080204" pitchFamily="34" charset="-128"/>
                <a:ea typeface="MS PGothic" panose="020B0600070205080204" pitchFamily="34" charset="-128"/>
              </a:rPr>
              <a:t>×IT</a:t>
            </a:r>
            <a:r>
              <a:rPr lang="ja-JP" altLang="en-US">
                <a:latin typeface="MS PGothic" panose="020B0600070205080204" pitchFamily="34" charset="-128"/>
                <a:ea typeface="MS PGothic" panose="020B0600070205080204" pitchFamily="34" charset="-128"/>
              </a:rPr>
              <a:t>）</a:t>
            </a:r>
            <a:endParaRPr kumimoji="1" lang="en-US" altLang="ja-JP" dirty="0">
              <a:latin typeface="MS PGothic" panose="020B0600070205080204" pitchFamily="34" charset="-128"/>
              <a:ea typeface="MS PGothic" panose="020B0600070205080204" pitchFamily="34" charset="-128"/>
            </a:endParaRPr>
          </a:p>
          <a:p>
            <a:pPr marL="0" indent="0">
              <a:lnSpc>
                <a:spcPct val="150000"/>
              </a:lnSpc>
              <a:buNone/>
            </a:pPr>
            <a:r>
              <a:rPr lang="ja-JP" altLang="en-US">
                <a:latin typeface="MS PGothic" panose="020B0600070205080204" pitchFamily="34" charset="-128"/>
                <a:ea typeface="MS PGothic" panose="020B0600070205080204" pitchFamily="34" charset="-128"/>
              </a:rPr>
              <a:t>職種</a:t>
            </a:r>
            <a:endParaRPr kumimoji="1" lang="en-US" altLang="ja-JP" dirty="0">
              <a:latin typeface="MS PGothic" panose="020B0600070205080204" pitchFamily="34" charset="-128"/>
              <a:ea typeface="MS PGothic" panose="020B0600070205080204" pitchFamily="34" charset="-128"/>
            </a:endParaRPr>
          </a:p>
          <a:p>
            <a:pPr lvl="1">
              <a:lnSpc>
                <a:spcPct val="150000"/>
              </a:lnSpc>
            </a:pPr>
            <a:r>
              <a:rPr lang="ja-JP" altLang="en-US">
                <a:latin typeface="MS PGothic" panose="020B0600070205080204" pitchFamily="34" charset="-128"/>
                <a:ea typeface="MS PGothic" panose="020B0600070205080204" pitchFamily="34" charset="-128"/>
              </a:rPr>
              <a:t>インフラエンジニア</a:t>
            </a:r>
            <a:endParaRPr lang="en-US" altLang="ja-JP" dirty="0">
              <a:latin typeface="MS PGothic" panose="020B0600070205080204" pitchFamily="34" charset="-128"/>
              <a:ea typeface="MS PGothic" panose="020B0600070205080204" pitchFamily="34" charset="-128"/>
            </a:endParaRPr>
          </a:p>
          <a:p>
            <a:pPr lvl="1">
              <a:lnSpc>
                <a:spcPct val="150000"/>
              </a:lnSpc>
            </a:pPr>
            <a:r>
              <a:rPr lang="en-US" altLang="ja-JP" dirty="0">
                <a:latin typeface="MS PGothic" panose="020B0600070205080204" pitchFamily="34" charset="-128"/>
                <a:ea typeface="MS PGothic" panose="020B0600070205080204" pitchFamily="34" charset="-128"/>
              </a:rPr>
              <a:t>SRE</a:t>
            </a:r>
          </a:p>
          <a:p>
            <a:pPr lvl="1">
              <a:lnSpc>
                <a:spcPct val="150000"/>
              </a:lnSpc>
            </a:pPr>
            <a:r>
              <a:rPr lang="ja-JP" altLang="en-US">
                <a:latin typeface="MS PGothic" panose="020B0600070205080204" pitchFamily="34" charset="-128"/>
                <a:ea typeface="MS PGothic" panose="020B0600070205080204" pitchFamily="34" charset="-128"/>
              </a:rPr>
              <a:t>サーバサイドのコードも書けるエンジニア</a:t>
            </a:r>
            <a:endParaRPr lang="en-US" altLang="ja-JP" dirty="0">
              <a:latin typeface="MS PGothic" panose="020B0600070205080204" pitchFamily="34" charset="-128"/>
              <a:ea typeface="MS PGothic" panose="020B0600070205080204" pitchFamily="34" charset="-128"/>
            </a:endParaRPr>
          </a:p>
        </p:txBody>
      </p:sp>
      <p:sp>
        <p:nvSpPr>
          <p:cNvPr id="5" name="スライド番号プレースホルダー 4">
            <a:extLst>
              <a:ext uri="{FF2B5EF4-FFF2-40B4-BE49-F238E27FC236}">
                <a16:creationId xmlns:a16="http://schemas.microsoft.com/office/drawing/2014/main" id="{20CB15BD-E785-BE41-9D17-AA91387EF8B4}"/>
              </a:ext>
            </a:extLst>
          </p:cNvPr>
          <p:cNvSpPr>
            <a:spLocks noGrp="1"/>
          </p:cNvSpPr>
          <p:nvPr>
            <p:ph type="sldNum" sz="quarter" idx="12"/>
          </p:nvPr>
        </p:nvSpPr>
        <p:spPr/>
        <p:txBody>
          <a:bodyPr/>
          <a:lstStyle/>
          <a:p>
            <a:fld id="{98BEE3B6-F33A-7E44-9077-A7DFAECAB4CF}" type="slidenum">
              <a:rPr kumimoji="1" lang="ja-JP" altLang="en-US" smtClean="0"/>
              <a:t>12</a:t>
            </a:fld>
            <a:endParaRPr kumimoji="1" lang="ja-JP" altLang="en-US"/>
          </a:p>
        </p:txBody>
      </p:sp>
    </p:spTree>
    <p:extLst>
      <p:ext uri="{BB962C8B-B14F-4D97-AF65-F5344CB8AC3E}">
        <p14:creationId xmlns:p14="http://schemas.microsoft.com/office/powerpoint/2010/main" val="1215217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kumimoji="1" lang="ja-JP" altLang="en-US">
                <a:solidFill>
                  <a:schemeClr val="bg1"/>
                </a:solidFill>
                <a:latin typeface="MS PGothic" panose="020B0600070205080204" pitchFamily="34" charset="-128"/>
                <a:ea typeface="MS PGothic" panose="020B0600070205080204" pitchFamily="34" charset="-128"/>
              </a:rPr>
              <a:t>　　このイベントで話したいこと</a:t>
            </a:r>
          </a:p>
        </p:txBody>
      </p:sp>
      <p:sp>
        <p:nvSpPr>
          <p:cNvPr id="3" name="コンテンツ プレースホルダー 2">
            <a:extLst>
              <a:ext uri="{FF2B5EF4-FFF2-40B4-BE49-F238E27FC236}">
                <a16:creationId xmlns:a16="http://schemas.microsoft.com/office/drawing/2014/main" id="{CE8D3039-614B-6A43-81A9-DA47339A4C2C}"/>
              </a:ext>
            </a:extLst>
          </p:cNvPr>
          <p:cNvSpPr>
            <a:spLocks noGrp="1"/>
          </p:cNvSpPr>
          <p:nvPr>
            <p:ph idx="1"/>
          </p:nvPr>
        </p:nvSpPr>
        <p:spPr/>
        <p:txBody>
          <a:bodyPr/>
          <a:lstStyle/>
          <a:p>
            <a:r>
              <a:rPr lang="ja-JP" altLang="en-US">
                <a:latin typeface="MS PGothic" panose="020B0600070205080204" pitchFamily="34" charset="-128"/>
                <a:ea typeface="MS PGothic" panose="020B0600070205080204" pitchFamily="34" charset="-128"/>
              </a:rPr>
              <a:t>どんな技術を使っているか？</a:t>
            </a:r>
            <a:endParaRPr lang="en-US" altLang="ja-JP" dirty="0">
              <a:latin typeface="MS PGothic" panose="020B0600070205080204" pitchFamily="34" charset="-128"/>
              <a:ea typeface="MS PGothic" panose="020B0600070205080204" pitchFamily="34" charset="-128"/>
            </a:endParaRPr>
          </a:p>
          <a:p>
            <a:r>
              <a:rPr lang="ja-JP" altLang="en-US">
                <a:latin typeface="MS PGothic" panose="020B0600070205080204" pitchFamily="34" charset="-128"/>
                <a:ea typeface="MS PGothic" panose="020B0600070205080204" pitchFamily="34" charset="-128"/>
              </a:rPr>
              <a:t>学生に求めているもの</a:t>
            </a:r>
            <a:endParaRPr lang="en-US" altLang="ja-JP" dirty="0">
              <a:latin typeface="MS PGothic" panose="020B0600070205080204" pitchFamily="34" charset="-128"/>
              <a:ea typeface="MS PGothic" panose="020B0600070205080204" pitchFamily="34" charset="-128"/>
            </a:endParaRPr>
          </a:p>
          <a:p>
            <a:pPr marL="0" indent="0">
              <a:buNone/>
            </a:pPr>
            <a:endParaRPr lang="en-US" altLang="ja-JP" dirty="0">
              <a:latin typeface="MS PGothic" panose="020B0600070205080204" pitchFamily="34" charset="-128"/>
              <a:ea typeface="MS PGothic" panose="020B0600070205080204" pitchFamily="34" charset="-128"/>
            </a:endParaRPr>
          </a:p>
          <a:p>
            <a:r>
              <a:rPr lang="ja-JP" altLang="en-US">
                <a:latin typeface="MS PGothic" panose="020B0600070205080204" pitchFamily="34" charset="-128"/>
                <a:ea typeface="MS PGothic" panose="020B0600070205080204" pitchFamily="34" charset="-128"/>
              </a:rPr>
              <a:t>実践的なソフトウェア開発を経験したい</a:t>
            </a:r>
            <a:endParaRPr lang="en-US" altLang="ja-JP" dirty="0">
              <a:latin typeface="MS PGothic" panose="020B0600070205080204" pitchFamily="34" charset="-128"/>
              <a:ea typeface="MS PGothic" panose="020B0600070205080204" pitchFamily="34" charset="-128"/>
            </a:endParaRPr>
          </a:p>
          <a:p>
            <a:pPr lvl="1"/>
            <a:r>
              <a:rPr lang="ja-JP" altLang="en-US">
                <a:latin typeface="MS PGothic" panose="020B0600070205080204" pitchFamily="34" charset="-128"/>
                <a:ea typeface="MS PGothic" panose="020B0600070205080204" pitchFamily="34" charset="-128"/>
              </a:rPr>
              <a:t>リモートでのアルバイト</a:t>
            </a:r>
            <a:endParaRPr lang="en-US" altLang="ja-JP" dirty="0">
              <a:latin typeface="MS PGothic" panose="020B0600070205080204" pitchFamily="34" charset="-128"/>
              <a:ea typeface="MS PGothic" panose="020B0600070205080204" pitchFamily="34" charset="-128"/>
            </a:endParaRPr>
          </a:p>
          <a:p>
            <a:pPr lvl="1"/>
            <a:r>
              <a:rPr lang="ja-JP" altLang="en-US">
                <a:latin typeface="MS PGothic" panose="020B0600070205080204" pitchFamily="34" charset="-128"/>
                <a:ea typeface="MS PGothic" panose="020B0600070205080204" pitchFamily="34" charset="-128"/>
              </a:rPr>
              <a:t>就業型インターン</a:t>
            </a:r>
            <a:endParaRPr lang="en-US" altLang="ja-JP" dirty="0">
              <a:latin typeface="MS PGothic" panose="020B0600070205080204" pitchFamily="34" charset="-128"/>
              <a:ea typeface="MS PGothic" panose="020B0600070205080204" pitchFamily="34" charset="-128"/>
            </a:endParaRPr>
          </a:p>
          <a:p>
            <a:pPr marL="0" indent="0">
              <a:buNone/>
            </a:pPr>
            <a:endParaRPr kumimoji="1" lang="ja-JP" altLang="en-US"/>
          </a:p>
        </p:txBody>
      </p:sp>
      <p:sp>
        <p:nvSpPr>
          <p:cNvPr id="5" name="スライド番号プレースホルダー 4">
            <a:extLst>
              <a:ext uri="{FF2B5EF4-FFF2-40B4-BE49-F238E27FC236}">
                <a16:creationId xmlns:a16="http://schemas.microsoft.com/office/drawing/2014/main" id="{0E6F1F3C-91C5-4D43-9C39-58BD5441AFF3}"/>
              </a:ext>
            </a:extLst>
          </p:cNvPr>
          <p:cNvSpPr>
            <a:spLocks noGrp="1"/>
          </p:cNvSpPr>
          <p:nvPr>
            <p:ph type="sldNum" sz="quarter" idx="12"/>
          </p:nvPr>
        </p:nvSpPr>
        <p:spPr/>
        <p:txBody>
          <a:bodyPr/>
          <a:lstStyle/>
          <a:p>
            <a:fld id="{98BEE3B6-F33A-7E44-9077-A7DFAECAB4CF}" type="slidenum">
              <a:rPr kumimoji="1" lang="ja-JP" altLang="en-US" smtClean="0"/>
              <a:t>13</a:t>
            </a:fld>
            <a:endParaRPr kumimoji="1" lang="ja-JP" altLang="en-US"/>
          </a:p>
        </p:txBody>
      </p:sp>
    </p:spTree>
    <p:extLst>
      <p:ext uri="{BB962C8B-B14F-4D97-AF65-F5344CB8AC3E}">
        <p14:creationId xmlns:p14="http://schemas.microsoft.com/office/powerpoint/2010/main" val="3279584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54641073-B773-B243-A528-4AC746FD1474}"/>
              </a:ext>
            </a:extLst>
          </p:cNvPr>
          <p:cNvSpPr>
            <a:spLocks noGrp="1"/>
          </p:cNvSpPr>
          <p:nvPr>
            <p:ph type="title"/>
          </p:nvPr>
        </p:nvSpPr>
        <p:spPr>
          <a:xfrm>
            <a:off x="838200" y="2766218"/>
            <a:ext cx="10515600" cy="1325563"/>
          </a:xfrm>
        </p:spPr>
        <p:txBody>
          <a:bodyPr/>
          <a:lstStyle/>
          <a:p>
            <a:pPr algn="ctr"/>
            <a:r>
              <a:rPr lang="ja-JP" altLang="en-US">
                <a:latin typeface="MS PGothic" panose="020B0600070205080204" pitchFamily="34" charset="-128"/>
                <a:ea typeface="MS PGothic" panose="020B0600070205080204" pitchFamily="34" charset="-128"/>
              </a:rPr>
              <a:t>よろしくお願いします</a:t>
            </a:r>
          </a:p>
        </p:txBody>
      </p:sp>
      <p:sp>
        <p:nvSpPr>
          <p:cNvPr id="4" name="スライド番号プレースホルダー 3">
            <a:extLst>
              <a:ext uri="{FF2B5EF4-FFF2-40B4-BE49-F238E27FC236}">
                <a16:creationId xmlns:a16="http://schemas.microsoft.com/office/drawing/2014/main" id="{562B2454-A663-A249-BBE3-1511FF70D010}"/>
              </a:ext>
            </a:extLst>
          </p:cNvPr>
          <p:cNvSpPr>
            <a:spLocks noGrp="1"/>
          </p:cNvSpPr>
          <p:nvPr>
            <p:ph type="sldNum" sz="quarter" idx="12"/>
          </p:nvPr>
        </p:nvSpPr>
        <p:spPr/>
        <p:txBody>
          <a:bodyPr/>
          <a:lstStyle/>
          <a:p>
            <a:fld id="{98BEE3B6-F33A-7E44-9077-A7DFAECAB4CF}" type="slidenum">
              <a:rPr kumimoji="1" lang="ja-JP" altLang="en-US" smtClean="0"/>
              <a:t>14</a:t>
            </a:fld>
            <a:endParaRPr kumimoji="1" lang="ja-JP" altLang="en-US"/>
          </a:p>
        </p:txBody>
      </p:sp>
    </p:spTree>
    <p:extLst>
      <p:ext uri="{BB962C8B-B14F-4D97-AF65-F5344CB8AC3E}">
        <p14:creationId xmlns:p14="http://schemas.microsoft.com/office/powerpoint/2010/main" val="3337473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lang="ja-JP" altLang="en-US">
                <a:solidFill>
                  <a:schemeClr val="bg1"/>
                </a:solidFill>
                <a:latin typeface="MS PGothic" panose="020B0600070205080204" pitchFamily="34" charset="-128"/>
                <a:ea typeface="MS PGothic" panose="020B0600070205080204" pitchFamily="34" charset="-128"/>
              </a:rPr>
              <a:t>　　自己紹介</a:t>
            </a:r>
            <a:endParaRPr kumimoji="1" lang="ja-JP" altLang="en-US">
              <a:solidFill>
                <a:schemeClr val="bg1"/>
              </a:solidFill>
              <a:latin typeface="MS PGothic" panose="020B0600070205080204" pitchFamily="34" charset="-128"/>
              <a:ea typeface="MS PGothic" panose="020B0600070205080204" pitchFamily="34" charset="-128"/>
            </a:endParaRPr>
          </a:p>
        </p:txBody>
      </p:sp>
      <p:sp>
        <p:nvSpPr>
          <p:cNvPr id="3" name="コンテンツ プレースホルダー 2">
            <a:extLst>
              <a:ext uri="{FF2B5EF4-FFF2-40B4-BE49-F238E27FC236}">
                <a16:creationId xmlns:a16="http://schemas.microsoft.com/office/drawing/2014/main" id="{CE8D3039-614B-6A43-81A9-DA47339A4C2C}"/>
              </a:ext>
            </a:extLst>
          </p:cNvPr>
          <p:cNvSpPr>
            <a:spLocks noGrp="1"/>
          </p:cNvSpPr>
          <p:nvPr>
            <p:ph idx="1"/>
          </p:nvPr>
        </p:nvSpPr>
        <p:spPr>
          <a:xfrm>
            <a:off x="838200" y="1825625"/>
            <a:ext cx="6965673" cy="4351338"/>
          </a:xfrm>
        </p:spPr>
        <p:txBody>
          <a:bodyPr/>
          <a:lstStyle/>
          <a:p>
            <a:pPr marL="0" indent="0">
              <a:lnSpc>
                <a:spcPct val="150000"/>
              </a:lnSpc>
              <a:buNone/>
            </a:pPr>
            <a:r>
              <a:rPr kumimoji="1" lang="ja-JP" altLang="en-US">
                <a:latin typeface="MS PGothic" panose="020B0600070205080204" pitchFamily="34" charset="-128"/>
                <a:ea typeface="MS PGothic" panose="020B0600070205080204" pitchFamily="34" charset="-128"/>
              </a:rPr>
              <a:t>名前</a:t>
            </a:r>
            <a:r>
              <a:rPr kumimoji="1" lang="en-US" altLang="ja-JP" dirty="0">
                <a:latin typeface="MS PGothic" panose="020B0600070205080204" pitchFamily="34" charset="-128"/>
                <a:ea typeface="MS PGothic" panose="020B0600070205080204" pitchFamily="34" charset="-128"/>
              </a:rPr>
              <a:t>:	</a:t>
            </a:r>
            <a:r>
              <a:rPr kumimoji="1" lang="ja-JP" altLang="en-US">
                <a:latin typeface="MS PGothic" panose="020B0600070205080204" pitchFamily="34" charset="-128"/>
                <a:ea typeface="MS PGothic" panose="020B0600070205080204" pitchFamily="34" charset="-128"/>
              </a:rPr>
              <a:t>山田咲太朗（</a:t>
            </a:r>
            <a:r>
              <a:rPr kumimoji="1" lang="en-US" altLang="ja-JP" dirty="0">
                <a:latin typeface="MS PGothic" panose="020B0600070205080204" pitchFamily="34" charset="-128"/>
                <a:ea typeface="MS PGothic" panose="020B0600070205080204" pitchFamily="34" charset="-128"/>
              </a:rPr>
              <a:t>Yamada Shotaro</a:t>
            </a:r>
            <a:r>
              <a:rPr kumimoji="1" lang="ja-JP" altLang="en-US">
                <a:latin typeface="MS PGothic" panose="020B0600070205080204" pitchFamily="34" charset="-128"/>
                <a:ea typeface="MS PGothic" panose="020B0600070205080204" pitchFamily="34" charset="-128"/>
              </a:rPr>
              <a:t>）</a:t>
            </a:r>
            <a:endParaRPr kumimoji="1" lang="en-US" altLang="ja-JP" dirty="0">
              <a:latin typeface="MS PGothic" panose="020B0600070205080204" pitchFamily="34" charset="-128"/>
              <a:ea typeface="MS PGothic" panose="020B0600070205080204" pitchFamily="34" charset="-128"/>
            </a:endParaRPr>
          </a:p>
          <a:p>
            <a:pPr marL="0" indent="0">
              <a:buNone/>
            </a:pPr>
            <a:r>
              <a:rPr lang="ja-JP" altLang="en-US">
                <a:latin typeface="MS PGothic" panose="020B0600070205080204" pitchFamily="34" charset="-128"/>
                <a:ea typeface="MS PGothic" panose="020B0600070205080204" pitchFamily="34" charset="-128"/>
              </a:rPr>
              <a:t>所属</a:t>
            </a:r>
            <a:r>
              <a:rPr lang="en-US" altLang="ja-JP" dirty="0">
                <a:latin typeface="MS PGothic" panose="020B0600070205080204" pitchFamily="34" charset="-128"/>
                <a:ea typeface="MS PGothic" panose="020B0600070205080204" pitchFamily="34" charset="-128"/>
              </a:rPr>
              <a:t>:</a:t>
            </a:r>
          </a:p>
          <a:p>
            <a:pPr marL="0" indent="0">
              <a:buNone/>
            </a:pPr>
            <a:r>
              <a:rPr lang="ja-JP" altLang="en-US">
                <a:latin typeface="MS PGothic" panose="020B0600070205080204" pitchFamily="34" charset="-128"/>
                <a:ea typeface="MS PGothic" panose="020B0600070205080204" pitchFamily="34" charset="-128"/>
              </a:rPr>
              <a:t>公立はこだて未来大学</a:t>
            </a:r>
            <a:r>
              <a:rPr lang="en-US" altLang="ja-JP" dirty="0">
                <a:latin typeface="MS PGothic" panose="020B0600070205080204" pitchFamily="34" charset="-128"/>
                <a:ea typeface="MS PGothic" panose="020B0600070205080204" pitchFamily="34" charset="-128"/>
              </a:rPr>
              <a:t> </a:t>
            </a:r>
            <a:r>
              <a:rPr lang="ja-JP" altLang="en-US">
                <a:latin typeface="MS PGothic" panose="020B0600070205080204" pitchFamily="34" charset="-128"/>
                <a:ea typeface="MS PGothic" panose="020B0600070205080204" pitchFamily="34" charset="-128"/>
              </a:rPr>
              <a:t>システム情報科学部</a:t>
            </a:r>
            <a:r>
              <a:rPr lang="en-US" altLang="ja-JP" dirty="0">
                <a:latin typeface="MS PGothic" panose="020B0600070205080204" pitchFamily="34" charset="-128"/>
                <a:ea typeface="MS PGothic" panose="020B0600070205080204" pitchFamily="34" charset="-128"/>
              </a:rPr>
              <a:t> </a:t>
            </a:r>
            <a:r>
              <a:rPr lang="ja-JP" altLang="en-US">
                <a:latin typeface="MS PGothic" panose="020B0600070205080204" pitchFamily="34" charset="-128"/>
                <a:ea typeface="MS PGothic" panose="020B0600070205080204" pitchFamily="34" charset="-128"/>
              </a:rPr>
              <a:t>情報アーキテクチャ学科</a:t>
            </a:r>
            <a:r>
              <a:rPr lang="en-US" altLang="ja-JP" dirty="0">
                <a:latin typeface="MS PGothic" panose="020B0600070205080204" pitchFamily="34" charset="-128"/>
                <a:ea typeface="MS PGothic" panose="020B0600070205080204" pitchFamily="34" charset="-128"/>
              </a:rPr>
              <a:t> </a:t>
            </a:r>
            <a:r>
              <a:rPr lang="ja-JP" altLang="en-US">
                <a:latin typeface="MS PGothic" panose="020B0600070205080204" pitchFamily="34" charset="-128"/>
                <a:ea typeface="MS PGothic" panose="020B0600070205080204" pitchFamily="34" charset="-128"/>
              </a:rPr>
              <a:t>高度</a:t>
            </a:r>
            <a:r>
              <a:rPr lang="en-US" altLang="ja-JP" dirty="0">
                <a:latin typeface="MS PGothic" panose="020B0600070205080204" pitchFamily="34" charset="-128"/>
                <a:ea typeface="MS PGothic" panose="020B0600070205080204" pitchFamily="34" charset="-128"/>
              </a:rPr>
              <a:t>ICT</a:t>
            </a:r>
            <a:r>
              <a:rPr lang="ja-JP" altLang="en-US">
                <a:latin typeface="MS PGothic" panose="020B0600070205080204" pitchFamily="34" charset="-128"/>
                <a:ea typeface="MS PGothic" panose="020B0600070205080204" pitchFamily="34" charset="-128"/>
              </a:rPr>
              <a:t>コース</a:t>
            </a:r>
            <a:r>
              <a:rPr lang="en-US" altLang="ja-JP" dirty="0">
                <a:latin typeface="MS PGothic" panose="020B0600070205080204" pitchFamily="34" charset="-128"/>
                <a:ea typeface="MS PGothic" panose="020B0600070205080204" pitchFamily="34" charset="-128"/>
              </a:rPr>
              <a:t> 3</a:t>
            </a:r>
            <a:r>
              <a:rPr lang="ja-JP" altLang="en-US">
                <a:latin typeface="MS PGothic" panose="020B0600070205080204" pitchFamily="34" charset="-128"/>
                <a:ea typeface="MS PGothic" panose="020B0600070205080204" pitchFamily="34" charset="-128"/>
              </a:rPr>
              <a:t>年</a:t>
            </a:r>
            <a:endParaRPr lang="en-US" altLang="ja-JP" dirty="0">
              <a:latin typeface="MS PGothic" panose="020B0600070205080204" pitchFamily="34" charset="-128"/>
              <a:ea typeface="MS PGothic" panose="020B0600070205080204" pitchFamily="34" charset="-128"/>
            </a:endParaRPr>
          </a:p>
          <a:p>
            <a:pPr marL="0" indent="0">
              <a:lnSpc>
                <a:spcPct val="150000"/>
              </a:lnSpc>
              <a:buNone/>
            </a:pPr>
            <a:r>
              <a:rPr kumimoji="1" lang="ja-JP" altLang="en-US">
                <a:latin typeface="MS PGothic" panose="020B0600070205080204" pitchFamily="34" charset="-128"/>
                <a:ea typeface="MS PGothic" panose="020B0600070205080204" pitchFamily="34" charset="-128"/>
              </a:rPr>
              <a:t>研究</a:t>
            </a:r>
            <a:r>
              <a:rPr lang="en-US" altLang="ja-JP" dirty="0">
                <a:latin typeface="MS PGothic" panose="020B0600070205080204" pitchFamily="34" charset="-128"/>
                <a:ea typeface="MS PGothic" panose="020B0600070205080204" pitchFamily="34" charset="-128"/>
              </a:rPr>
              <a:t>: </a:t>
            </a:r>
            <a:r>
              <a:rPr lang="ja-JP" altLang="en-US">
                <a:latin typeface="MS PGothic" panose="020B0600070205080204" pitchFamily="34" charset="-128"/>
                <a:ea typeface="MS PGothic" panose="020B0600070205080204" pitchFamily="34" charset="-128"/>
              </a:rPr>
              <a:t>仮想化技術</a:t>
            </a:r>
            <a:r>
              <a:rPr lang="en-US" altLang="ja-JP" dirty="0">
                <a:latin typeface="MS PGothic" panose="020B0600070205080204" pitchFamily="34" charset="-128"/>
                <a:ea typeface="MS PGothic" panose="020B0600070205080204" pitchFamily="34" charset="-128"/>
              </a:rPr>
              <a:t> or OS</a:t>
            </a:r>
            <a:r>
              <a:rPr lang="ja-JP" altLang="en-US">
                <a:latin typeface="MS PGothic" panose="020B0600070205080204" pitchFamily="34" charset="-128"/>
                <a:ea typeface="MS PGothic" panose="020B0600070205080204" pitchFamily="34" charset="-128"/>
              </a:rPr>
              <a:t>の研究をしてみたい</a:t>
            </a:r>
            <a:endParaRPr kumimoji="1" lang="en-US" altLang="ja-JP" dirty="0">
              <a:latin typeface="MS PGothic" panose="020B0600070205080204" pitchFamily="34" charset="-128"/>
              <a:ea typeface="MS PGothic" panose="020B0600070205080204" pitchFamily="34" charset="-128"/>
            </a:endParaRPr>
          </a:p>
          <a:p>
            <a:pPr marL="0" indent="0">
              <a:lnSpc>
                <a:spcPct val="150000"/>
              </a:lnSpc>
              <a:buNone/>
            </a:pPr>
            <a:r>
              <a:rPr lang="ja-JP" altLang="en-US">
                <a:latin typeface="MS PGothic" panose="020B0600070205080204" pitchFamily="34" charset="-128"/>
                <a:ea typeface="MS PGothic" panose="020B0600070205080204" pitchFamily="34" charset="-128"/>
              </a:rPr>
              <a:t>その他</a:t>
            </a:r>
            <a:r>
              <a:rPr lang="en-US" altLang="ja-JP" dirty="0">
                <a:latin typeface="MS PGothic" panose="020B0600070205080204" pitchFamily="34" charset="-128"/>
                <a:ea typeface="MS PGothic" panose="020B0600070205080204" pitchFamily="34" charset="-128"/>
              </a:rPr>
              <a:t>:</a:t>
            </a:r>
            <a:r>
              <a:rPr lang="ja-JP" altLang="en-US">
                <a:latin typeface="MS PGothic" panose="020B0600070205080204" pitchFamily="34" charset="-128"/>
                <a:ea typeface="MS PGothic" panose="020B0600070205080204" pitchFamily="34" charset="-128"/>
              </a:rPr>
              <a:t>　</a:t>
            </a:r>
            <a:r>
              <a:rPr lang="en-US" altLang="ja-JP" dirty="0">
                <a:latin typeface="MS PGothic" panose="020B0600070205080204" pitchFamily="34" charset="-128"/>
                <a:ea typeface="MS PGothic" panose="020B0600070205080204" pitchFamily="34" charset="-128"/>
              </a:rPr>
              <a:t>JAWS-SG</a:t>
            </a:r>
            <a:r>
              <a:rPr lang="ja-JP" altLang="en-US">
                <a:latin typeface="MS PGothic" panose="020B0600070205080204" pitchFamily="34" charset="-128"/>
                <a:ea typeface="MS PGothic" panose="020B0600070205080204" pitchFamily="34" charset="-128"/>
              </a:rPr>
              <a:t>運営</a:t>
            </a:r>
            <a:endParaRPr kumimoji="1" lang="ja-JP" altLang="en-US">
              <a:latin typeface="MS PGothic" panose="020B0600070205080204" pitchFamily="34" charset="-128"/>
              <a:ea typeface="MS PGothic" panose="020B0600070205080204" pitchFamily="34" charset="-128"/>
            </a:endParaRPr>
          </a:p>
        </p:txBody>
      </p:sp>
      <p:pic>
        <p:nvPicPr>
          <p:cNvPr id="8" name="図 7">
            <a:extLst>
              <a:ext uri="{FF2B5EF4-FFF2-40B4-BE49-F238E27FC236}">
                <a16:creationId xmlns:a16="http://schemas.microsoft.com/office/drawing/2014/main" id="{960AB72B-6993-7343-93C2-B596CEE142C7}"/>
              </a:ext>
            </a:extLst>
          </p:cNvPr>
          <p:cNvPicPr>
            <a:picLocks noChangeAspect="1"/>
          </p:cNvPicPr>
          <p:nvPr/>
        </p:nvPicPr>
        <p:blipFill>
          <a:blip r:embed="rId3"/>
          <a:stretch>
            <a:fillRect/>
          </a:stretch>
        </p:blipFill>
        <p:spPr>
          <a:xfrm>
            <a:off x="4703014" y="4646330"/>
            <a:ext cx="1631950" cy="2044700"/>
          </a:xfrm>
          <a:prstGeom prst="rect">
            <a:avLst/>
          </a:prstGeom>
        </p:spPr>
      </p:pic>
      <p:sp>
        <p:nvSpPr>
          <p:cNvPr id="9" name="スライド番号プレースホルダー 8">
            <a:extLst>
              <a:ext uri="{FF2B5EF4-FFF2-40B4-BE49-F238E27FC236}">
                <a16:creationId xmlns:a16="http://schemas.microsoft.com/office/drawing/2014/main" id="{A0B4171D-9268-BA41-8941-36DEFEEE4E1A}"/>
              </a:ext>
            </a:extLst>
          </p:cNvPr>
          <p:cNvSpPr>
            <a:spLocks noGrp="1"/>
          </p:cNvSpPr>
          <p:nvPr>
            <p:ph type="sldNum" sz="quarter" idx="12"/>
          </p:nvPr>
        </p:nvSpPr>
        <p:spPr/>
        <p:txBody>
          <a:bodyPr/>
          <a:lstStyle/>
          <a:p>
            <a:fld id="{98BEE3B6-F33A-7E44-9077-A7DFAECAB4CF}" type="slidenum">
              <a:rPr kumimoji="1" lang="ja-JP" altLang="en-US" smtClean="0"/>
              <a:t>2</a:t>
            </a:fld>
            <a:endParaRPr kumimoji="1" lang="ja-JP" altLang="en-US"/>
          </a:p>
        </p:txBody>
      </p:sp>
      <p:pic>
        <p:nvPicPr>
          <p:cNvPr id="6" name="図 5">
            <a:extLst>
              <a:ext uri="{FF2B5EF4-FFF2-40B4-BE49-F238E27FC236}">
                <a16:creationId xmlns:a16="http://schemas.microsoft.com/office/drawing/2014/main" id="{48D4ADC0-7570-9845-9645-3579B0E5CCCC}"/>
              </a:ext>
            </a:extLst>
          </p:cNvPr>
          <p:cNvPicPr>
            <a:picLocks noChangeAspect="1"/>
          </p:cNvPicPr>
          <p:nvPr/>
        </p:nvPicPr>
        <p:blipFill>
          <a:blip r:embed="rId4"/>
          <a:stretch>
            <a:fillRect/>
          </a:stretch>
        </p:blipFill>
        <p:spPr>
          <a:xfrm>
            <a:off x="7594221" y="2379248"/>
            <a:ext cx="3992728" cy="3244092"/>
          </a:xfrm>
          <a:prstGeom prst="rect">
            <a:avLst/>
          </a:prstGeom>
        </p:spPr>
      </p:pic>
    </p:spTree>
    <p:extLst>
      <p:ext uri="{BB962C8B-B14F-4D97-AF65-F5344CB8AC3E}">
        <p14:creationId xmlns:p14="http://schemas.microsoft.com/office/powerpoint/2010/main" val="1202797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lang="ja-JP" altLang="en-US">
                <a:solidFill>
                  <a:schemeClr val="bg1"/>
                </a:solidFill>
                <a:latin typeface="MS PGothic" panose="020B0600070205080204" pitchFamily="34" charset="-128"/>
                <a:ea typeface="MS PGothic" panose="020B0600070205080204" pitchFamily="34" charset="-128"/>
              </a:rPr>
              <a:t>　　自己紹介</a:t>
            </a:r>
            <a:endParaRPr kumimoji="1" lang="ja-JP" altLang="en-US">
              <a:solidFill>
                <a:schemeClr val="bg1"/>
              </a:solidFill>
              <a:latin typeface="MS PGothic" panose="020B0600070205080204" pitchFamily="34" charset="-128"/>
              <a:ea typeface="MS PGothic" panose="020B0600070205080204" pitchFamily="34" charset="-128"/>
            </a:endParaRPr>
          </a:p>
        </p:txBody>
      </p:sp>
      <p:sp>
        <p:nvSpPr>
          <p:cNvPr id="3" name="コンテンツ プレースホルダー 2">
            <a:extLst>
              <a:ext uri="{FF2B5EF4-FFF2-40B4-BE49-F238E27FC236}">
                <a16:creationId xmlns:a16="http://schemas.microsoft.com/office/drawing/2014/main" id="{CE8D3039-614B-6A43-81A9-DA47339A4C2C}"/>
              </a:ext>
            </a:extLst>
          </p:cNvPr>
          <p:cNvSpPr>
            <a:spLocks noGrp="1"/>
          </p:cNvSpPr>
          <p:nvPr>
            <p:ph idx="1"/>
          </p:nvPr>
        </p:nvSpPr>
        <p:spPr>
          <a:xfrm>
            <a:off x="838200" y="1825625"/>
            <a:ext cx="6965673" cy="4351338"/>
          </a:xfrm>
        </p:spPr>
        <p:txBody>
          <a:bodyPr/>
          <a:lstStyle/>
          <a:p>
            <a:pPr marL="0" indent="0">
              <a:lnSpc>
                <a:spcPct val="150000"/>
              </a:lnSpc>
              <a:buNone/>
            </a:pPr>
            <a:r>
              <a:rPr kumimoji="1" lang="ja-JP" altLang="en-US">
                <a:latin typeface="MS PGothic" panose="020B0600070205080204" pitchFamily="34" charset="-128"/>
                <a:ea typeface="MS PGothic" panose="020B0600070205080204" pitchFamily="34" charset="-128"/>
              </a:rPr>
              <a:t>趣味</a:t>
            </a:r>
            <a:r>
              <a:rPr kumimoji="1" lang="en-US" altLang="ja-JP" dirty="0">
                <a:latin typeface="MS PGothic" panose="020B0600070205080204" pitchFamily="34" charset="-128"/>
                <a:ea typeface="MS PGothic" panose="020B0600070205080204" pitchFamily="34" charset="-128"/>
              </a:rPr>
              <a:t>:</a:t>
            </a:r>
          </a:p>
          <a:p>
            <a:pPr>
              <a:lnSpc>
                <a:spcPct val="150000"/>
              </a:lnSpc>
            </a:pPr>
            <a:r>
              <a:rPr kumimoji="1" lang="ja-JP" altLang="en-US">
                <a:latin typeface="MS PGothic" panose="020B0600070205080204" pitchFamily="34" charset="-128"/>
                <a:ea typeface="MS PGothic" panose="020B0600070205080204" pitchFamily="34" charset="-128"/>
              </a:rPr>
              <a:t>散歩</a:t>
            </a:r>
            <a:endParaRPr kumimoji="1" lang="en-US" altLang="ja-JP" dirty="0">
              <a:latin typeface="MS PGothic" panose="020B0600070205080204" pitchFamily="34" charset="-128"/>
              <a:ea typeface="MS PGothic" panose="020B0600070205080204" pitchFamily="34" charset="-128"/>
            </a:endParaRPr>
          </a:p>
          <a:p>
            <a:pPr>
              <a:lnSpc>
                <a:spcPct val="150000"/>
              </a:lnSpc>
            </a:pPr>
            <a:r>
              <a:rPr lang="ja-JP" altLang="en-US">
                <a:latin typeface="MS PGothic" panose="020B0600070205080204" pitchFamily="34" charset="-128"/>
                <a:ea typeface="MS PGothic" panose="020B0600070205080204" pitchFamily="34" charset="-128"/>
              </a:rPr>
              <a:t>個人開発</a:t>
            </a:r>
            <a:endParaRPr kumimoji="1" lang="en-US" altLang="ja-JP" dirty="0">
              <a:latin typeface="MS PGothic" panose="020B0600070205080204" pitchFamily="34" charset="-128"/>
              <a:ea typeface="MS PGothic" panose="020B0600070205080204" pitchFamily="34" charset="-128"/>
            </a:endParaRPr>
          </a:p>
          <a:p>
            <a:pPr>
              <a:lnSpc>
                <a:spcPct val="150000"/>
              </a:lnSpc>
            </a:pPr>
            <a:r>
              <a:rPr lang="en-US" altLang="ja-JP" dirty="0">
                <a:latin typeface="MS PGothic" panose="020B0600070205080204" pitchFamily="34" charset="-128"/>
                <a:ea typeface="MS PGothic" panose="020B0600070205080204" pitchFamily="34" charset="-128"/>
              </a:rPr>
              <a:t>Twitter</a:t>
            </a:r>
            <a:r>
              <a:rPr lang="ja-JP" altLang="en-US">
                <a:latin typeface="MS PGothic" panose="020B0600070205080204" pitchFamily="34" charset="-128"/>
                <a:ea typeface="MS PGothic" panose="020B0600070205080204" pitchFamily="34" charset="-128"/>
              </a:rPr>
              <a:t>　（</a:t>
            </a:r>
            <a:r>
              <a:rPr lang="en-US" altLang="ja-JP" dirty="0">
                <a:latin typeface="MS PGothic" panose="020B0600070205080204" pitchFamily="34" charset="-128"/>
                <a:ea typeface="MS PGothic" panose="020B0600070205080204" pitchFamily="34" charset="-128"/>
              </a:rPr>
              <a:t>@SaKu_2018</a:t>
            </a:r>
            <a:r>
              <a:rPr lang="ja-JP" altLang="en-US">
                <a:latin typeface="MS PGothic" panose="020B0600070205080204" pitchFamily="34" charset="-128"/>
                <a:ea typeface="MS PGothic" panose="020B0600070205080204" pitchFamily="34" charset="-128"/>
              </a:rPr>
              <a:t>）</a:t>
            </a:r>
            <a:endParaRPr kumimoji="1" lang="en-US" altLang="ja-JP" dirty="0">
              <a:latin typeface="MS PGothic" panose="020B0600070205080204" pitchFamily="34" charset="-128"/>
              <a:ea typeface="MS PGothic" panose="020B0600070205080204" pitchFamily="34" charset="-128"/>
            </a:endParaRPr>
          </a:p>
        </p:txBody>
      </p:sp>
      <p:pic>
        <p:nvPicPr>
          <p:cNvPr id="6" name="図 5" descr="川の上の橋&#10;&#10;自動的に生成された説明">
            <a:extLst>
              <a:ext uri="{FF2B5EF4-FFF2-40B4-BE49-F238E27FC236}">
                <a16:creationId xmlns:a16="http://schemas.microsoft.com/office/drawing/2014/main" id="{52364946-1A84-4C4A-890F-FB76C4A3504C}"/>
              </a:ext>
            </a:extLst>
          </p:cNvPr>
          <p:cNvPicPr>
            <a:picLocks noChangeAspect="1"/>
          </p:cNvPicPr>
          <p:nvPr/>
        </p:nvPicPr>
        <p:blipFill>
          <a:blip r:embed="rId3"/>
          <a:stretch>
            <a:fillRect/>
          </a:stretch>
        </p:blipFill>
        <p:spPr>
          <a:xfrm>
            <a:off x="7325140" y="1710757"/>
            <a:ext cx="3350411" cy="4466206"/>
          </a:xfrm>
          <a:prstGeom prst="rect">
            <a:avLst/>
          </a:prstGeom>
        </p:spPr>
      </p:pic>
      <p:sp>
        <p:nvSpPr>
          <p:cNvPr id="11" name="スライド番号プレースホルダー 10">
            <a:extLst>
              <a:ext uri="{FF2B5EF4-FFF2-40B4-BE49-F238E27FC236}">
                <a16:creationId xmlns:a16="http://schemas.microsoft.com/office/drawing/2014/main" id="{B5EB6506-56F7-9F4F-87F2-B272D520497A}"/>
              </a:ext>
            </a:extLst>
          </p:cNvPr>
          <p:cNvSpPr>
            <a:spLocks noGrp="1"/>
          </p:cNvSpPr>
          <p:nvPr>
            <p:ph type="sldNum" sz="quarter" idx="12"/>
          </p:nvPr>
        </p:nvSpPr>
        <p:spPr/>
        <p:txBody>
          <a:bodyPr/>
          <a:lstStyle/>
          <a:p>
            <a:fld id="{98BEE3B6-F33A-7E44-9077-A7DFAECAB4CF}" type="slidenum">
              <a:rPr kumimoji="1" lang="ja-JP" altLang="en-US" smtClean="0"/>
              <a:t>3</a:t>
            </a:fld>
            <a:endParaRPr kumimoji="1" lang="ja-JP" altLang="en-US"/>
          </a:p>
        </p:txBody>
      </p:sp>
    </p:spTree>
    <p:extLst>
      <p:ext uri="{BB962C8B-B14F-4D97-AF65-F5344CB8AC3E}">
        <p14:creationId xmlns:p14="http://schemas.microsoft.com/office/powerpoint/2010/main" val="1692417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3207228"/>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3220879"/>
            <a:ext cx="10515600" cy="1325563"/>
          </a:xfrm>
        </p:spPr>
        <p:txBody>
          <a:bodyPr/>
          <a:lstStyle/>
          <a:p>
            <a:r>
              <a:rPr lang="ja-JP" altLang="en-US">
                <a:solidFill>
                  <a:schemeClr val="bg1"/>
                </a:solidFill>
                <a:latin typeface="MS PGothic" panose="020B0600070205080204" pitchFamily="34" charset="-128"/>
                <a:ea typeface="MS PGothic" panose="020B0600070205080204" pitchFamily="34" charset="-128"/>
              </a:rPr>
              <a:t>　　やってきたこと</a:t>
            </a:r>
            <a:endParaRPr kumimoji="1" lang="ja-JP" altLang="en-US">
              <a:solidFill>
                <a:schemeClr val="bg1"/>
              </a:solidFill>
              <a:latin typeface="MS PGothic" panose="020B0600070205080204" pitchFamily="34" charset="-128"/>
              <a:ea typeface="MS PGothic" panose="020B0600070205080204" pitchFamily="34" charset="-128"/>
            </a:endParaRPr>
          </a:p>
        </p:txBody>
      </p:sp>
      <p:sp>
        <p:nvSpPr>
          <p:cNvPr id="5" name="スライド番号プレースホルダー 4">
            <a:extLst>
              <a:ext uri="{FF2B5EF4-FFF2-40B4-BE49-F238E27FC236}">
                <a16:creationId xmlns:a16="http://schemas.microsoft.com/office/drawing/2014/main" id="{20CB15BD-E785-BE41-9D17-AA91387EF8B4}"/>
              </a:ext>
            </a:extLst>
          </p:cNvPr>
          <p:cNvSpPr>
            <a:spLocks noGrp="1"/>
          </p:cNvSpPr>
          <p:nvPr>
            <p:ph type="sldNum" sz="quarter" idx="12"/>
          </p:nvPr>
        </p:nvSpPr>
        <p:spPr/>
        <p:txBody>
          <a:bodyPr/>
          <a:lstStyle/>
          <a:p>
            <a:fld id="{98BEE3B6-F33A-7E44-9077-A7DFAECAB4CF}" type="slidenum">
              <a:rPr kumimoji="1" lang="ja-JP" altLang="en-US" smtClean="0"/>
              <a:t>4</a:t>
            </a:fld>
            <a:endParaRPr kumimoji="1" lang="ja-JP" altLang="en-US"/>
          </a:p>
        </p:txBody>
      </p:sp>
    </p:spTree>
    <p:extLst>
      <p:ext uri="{BB962C8B-B14F-4D97-AF65-F5344CB8AC3E}">
        <p14:creationId xmlns:p14="http://schemas.microsoft.com/office/powerpoint/2010/main" val="1123985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kumimoji="1" lang="ja-JP" altLang="en-US">
                <a:solidFill>
                  <a:schemeClr val="bg1"/>
                </a:solidFill>
                <a:latin typeface="MS PGothic" panose="020B0600070205080204" pitchFamily="34" charset="-128"/>
                <a:ea typeface="MS PGothic" panose="020B0600070205080204" pitchFamily="34" charset="-128"/>
              </a:rPr>
              <a:t>　　個人開発</a:t>
            </a:r>
          </a:p>
        </p:txBody>
      </p:sp>
      <p:sp>
        <p:nvSpPr>
          <p:cNvPr id="7" name="スライド番号プレースホルダー 6">
            <a:extLst>
              <a:ext uri="{FF2B5EF4-FFF2-40B4-BE49-F238E27FC236}">
                <a16:creationId xmlns:a16="http://schemas.microsoft.com/office/drawing/2014/main" id="{2EE5E81A-CBAD-2C42-8C23-EDE1D1B09E07}"/>
              </a:ext>
            </a:extLst>
          </p:cNvPr>
          <p:cNvSpPr>
            <a:spLocks noGrp="1"/>
          </p:cNvSpPr>
          <p:nvPr>
            <p:ph type="sldNum" sz="quarter" idx="12"/>
          </p:nvPr>
        </p:nvSpPr>
        <p:spPr/>
        <p:txBody>
          <a:bodyPr/>
          <a:lstStyle/>
          <a:p>
            <a:fld id="{98BEE3B6-F33A-7E44-9077-A7DFAECAB4CF}" type="slidenum">
              <a:rPr kumimoji="1" lang="ja-JP" altLang="en-US" smtClean="0"/>
              <a:t>5</a:t>
            </a:fld>
            <a:endParaRPr kumimoji="1" lang="ja-JP" altLang="en-US"/>
          </a:p>
        </p:txBody>
      </p:sp>
      <p:sp>
        <p:nvSpPr>
          <p:cNvPr id="8" name="コンテンツ プレースホルダー 2">
            <a:extLst>
              <a:ext uri="{FF2B5EF4-FFF2-40B4-BE49-F238E27FC236}">
                <a16:creationId xmlns:a16="http://schemas.microsoft.com/office/drawing/2014/main" id="{54BC1667-FA3C-874F-B7F2-A5DD13F07EF2}"/>
              </a:ext>
            </a:extLst>
          </p:cNvPr>
          <p:cNvSpPr>
            <a:spLocks noGrp="1"/>
          </p:cNvSpPr>
          <p:nvPr>
            <p:ph idx="1"/>
          </p:nvPr>
        </p:nvSpPr>
        <p:spPr>
          <a:xfrm>
            <a:off x="838200" y="1825625"/>
            <a:ext cx="10515600" cy="4351338"/>
          </a:xfrm>
        </p:spPr>
        <p:txBody>
          <a:bodyPr>
            <a:normAutofit/>
          </a:bodyPr>
          <a:lstStyle/>
          <a:p>
            <a:pPr marL="0" indent="0">
              <a:lnSpc>
                <a:spcPct val="100000"/>
              </a:lnSpc>
              <a:buNone/>
            </a:pPr>
            <a:r>
              <a:rPr lang="en-US" altLang="ja-JP" dirty="0">
                <a:latin typeface="MS PGothic" panose="020B0600070205080204" pitchFamily="34" charset="-128"/>
                <a:ea typeface="MS PGothic" panose="020B0600070205080204" pitchFamily="34" charset="-128"/>
              </a:rPr>
              <a:t>Golang</a:t>
            </a:r>
          </a:p>
          <a:p>
            <a:pPr lvl="1">
              <a:lnSpc>
                <a:spcPct val="100000"/>
              </a:lnSpc>
            </a:pPr>
            <a:r>
              <a:rPr lang="en-US" altLang="ja-JP" dirty="0">
                <a:latin typeface="MS PGothic" panose="020B0600070205080204" pitchFamily="34" charset="-128"/>
                <a:ea typeface="MS PGothic" panose="020B0600070205080204" pitchFamily="34" charset="-128"/>
              </a:rPr>
              <a:t>Alexa Skill API</a:t>
            </a:r>
            <a:r>
              <a:rPr lang="ja-JP" altLang="en-US">
                <a:latin typeface="MS PGothic" panose="020B0600070205080204" pitchFamily="34" charset="-128"/>
                <a:ea typeface="MS PGothic" panose="020B0600070205080204" pitchFamily="34" charset="-128"/>
              </a:rPr>
              <a:t>フレームワーク</a:t>
            </a:r>
            <a:endParaRPr lang="en-US" altLang="ja-JP" dirty="0">
              <a:latin typeface="MS PGothic" panose="020B0600070205080204" pitchFamily="34" charset="-128"/>
              <a:ea typeface="MS PGothic" panose="020B0600070205080204" pitchFamily="34" charset="-128"/>
            </a:endParaRPr>
          </a:p>
          <a:p>
            <a:pPr marL="457200" lvl="1" indent="0">
              <a:lnSpc>
                <a:spcPct val="100000"/>
              </a:lnSpc>
              <a:buNone/>
            </a:pPr>
            <a:r>
              <a:rPr lang="ja-JP" altLang="en-US">
                <a:latin typeface="MS PGothic" panose="020B0600070205080204" pitchFamily="34" charset="-128"/>
                <a:ea typeface="MS PGothic" panose="020B0600070205080204" pitchFamily="34" charset="-128"/>
              </a:rPr>
              <a:t>（</a:t>
            </a:r>
            <a:r>
              <a:rPr lang="en" altLang="ja-JP" dirty="0">
                <a:hlinkClick r:id="rId3"/>
              </a:rPr>
              <a:t>https://github.com/SaKu2110/golexa</a:t>
            </a:r>
            <a:r>
              <a:rPr lang="ja-JP" altLang="en-US">
                <a:latin typeface="MS PGothic" panose="020B0600070205080204" pitchFamily="34" charset="-128"/>
                <a:ea typeface="MS PGothic" panose="020B0600070205080204" pitchFamily="34" charset="-128"/>
              </a:rPr>
              <a:t>）</a:t>
            </a:r>
            <a:endParaRPr lang="en-US" altLang="ja-JP" dirty="0">
              <a:latin typeface="MS PGothic" panose="020B0600070205080204" pitchFamily="34" charset="-128"/>
              <a:ea typeface="MS PGothic" panose="020B0600070205080204" pitchFamily="34" charset="-128"/>
            </a:endParaRPr>
          </a:p>
          <a:p>
            <a:pPr lvl="1">
              <a:lnSpc>
                <a:spcPct val="100000"/>
              </a:lnSpc>
            </a:pPr>
            <a:r>
              <a:rPr lang="ja-JP" altLang="en-US">
                <a:latin typeface="MS PGothic" panose="020B0600070205080204" pitchFamily="34" charset="-128"/>
                <a:ea typeface="MS PGothic" panose="020B0600070205080204" pitchFamily="34" charset="-128"/>
              </a:rPr>
              <a:t>自作ブロックチェーン</a:t>
            </a:r>
            <a:endParaRPr lang="en-US" altLang="ja-JP" dirty="0">
              <a:latin typeface="MS PGothic" panose="020B0600070205080204" pitchFamily="34" charset="-128"/>
              <a:ea typeface="MS PGothic" panose="020B0600070205080204" pitchFamily="34" charset="-128"/>
            </a:endParaRPr>
          </a:p>
          <a:p>
            <a:pPr marL="457200" lvl="1" indent="0">
              <a:lnSpc>
                <a:spcPct val="100000"/>
              </a:lnSpc>
              <a:buNone/>
            </a:pPr>
            <a:r>
              <a:rPr lang="ja-JP" altLang="en-US">
                <a:latin typeface="MS PGothic" panose="020B0600070205080204" pitchFamily="34" charset="-128"/>
                <a:ea typeface="MS PGothic" panose="020B0600070205080204" pitchFamily="34" charset="-128"/>
              </a:rPr>
              <a:t>（</a:t>
            </a:r>
            <a:r>
              <a:rPr lang="en" altLang="ja-JP" dirty="0">
                <a:hlinkClick r:id="rId4"/>
              </a:rPr>
              <a:t>https://github.com/SaKu2110/chain_dev</a:t>
            </a:r>
            <a:r>
              <a:rPr lang="ja-JP" altLang="en-US">
                <a:latin typeface="MS PGothic" panose="020B0600070205080204" pitchFamily="34" charset="-128"/>
                <a:ea typeface="MS PGothic" panose="020B0600070205080204" pitchFamily="34" charset="-128"/>
              </a:rPr>
              <a:t>）</a:t>
            </a:r>
            <a:endParaRPr lang="en-US" altLang="ja-JP" dirty="0">
              <a:latin typeface="MS PGothic" panose="020B0600070205080204" pitchFamily="34" charset="-128"/>
              <a:ea typeface="MS PGothic" panose="020B0600070205080204" pitchFamily="34" charset="-128"/>
            </a:endParaRPr>
          </a:p>
          <a:p>
            <a:pPr marL="0" indent="0">
              <a:lnSpc>
                <a:spcPct val="100000"/>
              </a:lnSpc>
              <a:buNone/>
            </a:pPr>
            <a:r>
              <a:rPr lang="en-US" altLang="ja-JP" dirty="0">
                <a:latin typeface="MS PGothic" panose="020B0600070205080204" pitchFamily="34" charset="-128"/>
                <a:ea typeface="MS PGothic" panose="020B0600070205080204" pitchFamily="34" charset="-128"/>
              </a:rPr>
              <a:t>Ruby</a:t>
            </a:r>
          </a:p>
          <a:p>
            <a:pPr lvl="1">
              <a:lnSpc>
                <a:spcPct val="100000"/>
              </a:lnSpc>
            </a:pPr>
            <a:r>
              <a:rPr lang="en-US" altLang="ja-JP" dirty="0">
                <a:latin typeface="MS PGothic" panose="020B0600070205080204" pitchFamily="34" charset="-128"/>
                <a:ea typeface="MS PGothic" panose="020B0600070205080204" pitchFamily="34" charset="-128"/>
              </a:rPr>
              <a:t>vim like</a:t>
            </a:r>
            <a:r>
              <a:rPr lang="ja-JP" altLang="en-US">
                <a:latin typeface="MS PGothic" panose="020B0600070205080204" pitchFamily="34" charset="-128"/>
                <a:ea typeface="MS PGothic" panose="020B0600070205080204" pitchFamily="34" charset="-128"/>
              </a:rPr>
              <a:t>なテキストエディタ</a:t>
            </a:r>
            <a:endParaRPr lang="en-US" altLang="ja-JP" dirty="0">
              <a:latin typeface="MS PGothic" panose="020B0600070205080204" pitchFamily="34" charset="-128"/>
              <a:ea typeface="MS PGothic" panose="020B0600070205080204" pitchFamily="34" charset="-128"/>
            </a:endParaRPr>
          </a:p>
          <a:p>
            <a:pPr marL="457200" lvl="1" indent="0">
              <a:lnSpc>
                <a:spcPct val="100000"/>
              </a:lnSpc>
              <a:buNone/>
            </a:pPr>
            <a:r>
              <a:rPr lang="ja-JP" altLang="en-US">
                <a:latin typeface="MS PGothic" panose="020B0600070205080204" pitchFamily="34" charset="-128"/>
                <a:ea typeface="MS PGothic" panose="020B0600070205080204" pitchFamily="34" charset="-128"/>
              </a:rPr>
              <a:t>（</a:t>
            </a:r>
            <a:r>
              <a:rPr lang="en" altLang="ja-JP" dirty="0">
                <a:hlinkClick r:id="rId5"/>
              </a:rPr>
              <a:t>https://github.com/SaKu2110/virch</a:t>
            </a:r>
            <a:r>
              <a:rPr lang="ja-JP" altLang="en-US">
                <a:latin typeface="MS PGothic" panose="020B0600070205080204" pitchFamily="34" charset="-128"/>
                <a:ea typeface="MS PGothic" panose="020B0600070205080204" pitchFamily="34" charset="-128"/>
              </a:rPr>
              <a:t>）</a:t>
            </a:r>
            <a:endParaRPr lang="en-US" altLang="ja-JP" dirty="0">
              <a:latin typeface="MS PGothic" panose="020B0600070205080204" pitchFamily="34" charset="-128"/>
              <a:ea typeface="MS PGothic" panose="020B0600070205080204" pitchFamily="34" charset="-128"/>
            </a:endParaRPr>
          </a:p>
        </p:txBody>
      </p:sp>
      <p:pic>
        <p:nvPicPr>
          <p:cNvPr id="3" name="図 2">
            <a:extLst>
              <a:ext uri="{FF2B5EF4-FFF2-40B4-BE49-F238E27FC236}">
                <a16:creationId xmlns:a16="http://schemas.microsoft.com/office/drawing/2014/main" id="{6DCFC1D1-D3E1-7E47-99D5-13DFF533FF36}"/>
              </a:ext>
            </a:extLst>
          </p:cNvPr>
          <p:cNvPicPr>
            <a:picLocks noChangeAspect="1"/>
          </p:cNvPicPr>
          <p:nvPr/>
        </p:nvPicPr>
        <p:blipFill>
          <a:blip r:embed="rId6"/>
          <a:stretch>
            <a:fillRect/>
          </a:stretch>
        </p:blipFill>
        <p:spPr>
          <a:xfrm>
            <a:off x="8859704" y="4644143"/>
            <a:ext cx="1710488" cy="1712207"/>
          </a:xfrm>
          <a:prstGeom prst="rect">
            <a:avLst/>
          </a:prstGeom>
        </p:spPr>
      </p:pic>
      <p:pic>
        <p:nvPicPr>
          <p:cNvPr id="5" name="図 4">
            <a:extLst>
              <a:ext uri="{FF2B5EF4-FFF2-40B4-BE49-F238E27FC236}">
                <a16:creationId xmlns:a16="http://schemas.microsoft.com/office/drawing/2014/main" id="{65C05874-AC19-2D47-9DE6-388479CC77A2}"/>
              </a:ext>
            </a:extLst>
          </p:cNvPr>
          <p:cNvPicPr>
            <a:picLocks noChangeAspect="1"/>
          </p:cNvPicPr>
          <p:nvPr/>
        </p:nvPicPr>
        <p:blipFill>
          <a:blip r:embed="rId7"/>
          <a:stretch>
            <a:fillRect/>
          </a:stretch>
        </p:blipFill>
        <p:spPr>
          <a:xfrm>
            <a:off x="7438029" y="2213857"/>
            <a:ext cx="4152864" cy="2180254"/>
          </a:xfrm>
          <a:prstGeom prst="rect">
            <a:avLst/>
          </a:prstGeom>
        </p:spPr>
      </p:pic>
    </p:spTree>
    <p:extLst>
      <p:ext uri="{BB962C8B-B14F-4D97-AF65-F5344CB8AC3E}">
        <p14:creationId xmlns:p14="http://schemas.microsoft.com/office/powerpoint/2010/main" val="38799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kumimoji="1" lang="ja-JP" altLang="en-US">
                <a:solidFill>
                  <a:schemeClr val="bg1"/>
                </a:solidFill>
                <a:latin typeface="MS PGothic" panose="020B0600070205080204" pitchFamily="34" charset="-128"/>
                <a:ea typeface="MS PGothic" panose="020B0600070205080204" pitchFamily="34" charset="-128"/>
              </a:rPr>
              <a:t>　　チーム開発</a:t>
            </a:r>
          </a:p>
        </p:txBody>
      </p:sp>
      <p:sp>
        <p:nvSpPr>
          <p:cNvPr id="3" name="コンテンツ プレースホルダー 2">
            <a:extLst>
              <a:ext uri="{FF2B5EF4-FFF2-40B4-BE49-F238E27FC236}">
                <a16:creationId xmlns:a16="http://schemas.microsoft.com/office/drawing/2014/main" id="{CE8D3039-614B-6A43-81A9-DA47339A4C2C}"/>
              </a:ext>
            </a:extLst>
          </p:cNvPr>
          <p:cNvSpPr>
            <a:spLocks noGrp="1"/>
          </p:cNvSpPr>
          <p:nvPr>
            <p:ph idx="1"/>
          </p:nvPr>
        </p:nvSpPr>
        <p:spPr/>
        <p:txBody>
          <a:bodyPr/>
          <a:lstStyle/>
          <a:p>
            <a:pPr marL="0" indent="0">
              <a:buNone/>
            </a:pPr>
            <a:r>
              <a:rPr lang="ja-JP" altLang="en-US">
                <a:latin typeface="MS PGothic" panose="020B0600070205080204" pitchFamily="34" charset="-128"/>
                <a:ea typeface="MS PGothic" panose="020B0600070205080204" pitchFamily="34" charset="-128"/>
              </a:rPr>
              <a:t>高度</a:t>
            </a:r>
            <a:r>
              <a:rPr lang="en-US" altLang="ja-JP" dirty="0">
                <a:latin typeface="MS PGothic" panose="020B0600070205080204" pitchFamily="34" charset="-128"/>
                <a:ea typeface="MS PGothic" panose="020B0600070205080204" pitchFamily="34" charset="-128"/>
              </a:rPr>
              <a:t>ICT</a:t>
            </a:r>
            <a:r>
              <a:rPr lang="ja-JP" altLang="en-US">
                <a:latin typeface="MS PGothic" panose="020B0600070205080204" pitchFamily="34" charset="-128"/>
                <a:ea typeface="MS PGothic" panose="020B0600070205080204" pitchFamily="34" charset="-128"/>
              </a:rPr>
              <a:t>演習　学内</a:t>
            </a:r>
            <a:r>
              <a:rPr lang="en-US" altLang="ja-JP" dirty="0">
                <a:latin typeface="MS PGothic" panose="020B0600070205080204" pitchFamily="34" charset="-128"/>
                <a:ea typeface="MS PGothic" panose="020B0600070205080204" pitchFamily="34" charset="-128"/>
              </a:rPr>
              <a:t>IaaS/PaaS</a:t>
            </a:r>
            <a:r>
              <a:rPr lang="ja-JP" altLang="en-US">
                <a:latin typeface="MS PGothic" panose="020B0600070205080204" pitchFamily="34" charset="-128"/>
                <a:ea typeface="MS PGothic" panose="020B0600070205080204" pitchFamily="34" charset="-128"/>
              </a:rPr>
              <a:t>クラウド開発</a:t>
            </a:r>
            <a:endParaRPr lang="en-US" altLang="ja-JP" dirty="0">
              <a:latin typeface="MS PGothic" panose="020B0600070205080204" pitchFamily="34" charset="-128"/>
              <a:ea typeface="MS PGothic" panose="020B0600070205080204" pitchFamily="34" charset="-128"/>
            </a:endParaRPr>
          </a:p>
          <a:p>
            <a:r>
              <a:rPr kumimoji="1" lang="ja-JP" altLang="en-US">
                <a:latin typeface="MS PGothic" panose="020B0600070205080204" pitchFamily="34" charset="-128"/>
                <a:ea typeface="MS PGothic" panose="020B0600070205080204" pitchFamily="34" charset="-128"/>
              </a:rPr>
              <a:t>高度</a:t>
            </a:r>
            <a:r>
              <a:rPr kumimoji="1" lang="en-US" altLang="ja-JP" dirty="0">
                <a:latin typeface="MS PGothic" panose="020B0600070205080204" pitchFamily="34" charset="-128"/>
                <a:ea typeface="MS PGothic" panose="020B0600070205080204" pitchFamily="34" charset="-128"/>
              </a:rPr>
              <a:t>ICT</a:t>
            </a:r>
            <a:r>
              <a:rPr kumimoji="1" lang="ja-JP" altLang="en-US">
                <a:latin typeface="MS PGothic" panose="020B0600070205080204" pitchFamily="34" charset="-128"/>
                <a:ea typeface="MS PGothic" panose="020B0600070205080204" pitchFamily="34" charset="-128"/>
              </a:rPr>
              <a:t>演習</a:t>
            </a:r>
            <a:endParaRPr lang="en-US" altLang="ja-JP" dirty="0">
              <a:latin typeface="MS PGothic" panose="020B0600070205080204" pitchFamily="34" charset="-128"/>
              <a:ea typeface="MS PGothic" panose="020B0600070205080204" pitchFamily="34" charset="-128"/>
            </a:endParaRPr>
          </a:p>
          <a:p>
            <a:pPr marL="457200" lvl="1" indent="0">
              <a:buNone/>
            </a:pPr>
            <a:r>
              <a:rPr lang="ja-JP" altLang="en-US" sz="2200">
                <a:latin typeface="MS PGothic" panose="020B0600070205080204" pitchFamily="34" charset="-128"/>
                <a:ea typeface="MS PGothic" panose="020B0600070205080204" pitchFamily="34" charset="-128"/>
              </a:rPr>
              <a:t>学部生・大学院生を交えて学科・コースの枠を超えた通年の開発演習</a:t>
            </a:r>
            <a:endParaRPr lang="en-US" altLang="ja-JP" sz="2200" dirty="0">
              <a:latin typeface="MS PGothic" panose="020B0600070205080204" pitchFamily="34" charset="-128"/>
              <a:ea typeface="MS PGothic" panose="020B0600070205080204" pitchFamily="34" charset="-128"/>
            </a:endParaRPr>
          </a:p>
          <a:p>
            <a:pPr marL="457200" lvl="1" indent="0">
              <a:buNone/>
            </a:pPr>
            <a:endParaRPr lang="en-US" altLang="ja-JP" sz="2200" dirty="0">
              <a:latin typeface="MS PGothic" panose="020B0600070205080204" pitchFamily="34" charset="-128"/>
              <a:ea typeface="MS PGothic" panose="020B0600070205080204" pitchFamily="34" charset="-128"/>
            </a:endParaRPr>
          </a:p>
          <a:p>
            <a:pPr marL="457200" lvl="1" indent="0">
              <a:buNone/>
            </a:pPr>
            <a:r>
              <a:rPr lang="ja-JP" altLang="en-US" sz="2200">
                <a:latin typeface="MS PGothic" panose="020B0600070205080204" pitchFamily="34" charset="-128"/>
                <a:ea typeface="MS PGothic" panose="020B0600070205080204" pitchFamily="34" charset="-128"/>
              </a:rPr>
              <a:t>企業や自治体と連携して実際に使ってもらうソフトウェア・アプリの開発・リリース</a:t>
            </a:r>
            <a:endParaRPr lang="en-US" altLang="ja-JP" sz="2200" dirty="0">
              <a:latin typeface="MS PGothic" panose="020B0600070205080204" pitchFamily="34" charset="-128"/>
              <a:ea typeface="MS PGothic" panose="020B0600070205080204" pitchFamily="34" charset="-128"/>
            </a:endParaRPr>
          </a:p>
          <a:p>
            <a:endParaRPr kumimoji="1" lang="en-US" altLang="ja-JP" dirty="0">
              <a:latin typeface="MS PGothic" panose="020B0600070205080204" pitchFamily="34" charset="-128"/>
              <a:ea typeface="MS PGothic" panose="020B0600070205080204" pitchFamily="34" charset="-128"/>
            </a:endParaRPr>
          </a:p>
          <a:p>
            <a:r>
              <a:rPr lang="ja-JP" altLang="en-US">
                <a:latin typeface="MS PGothic" panose="020B0600070205080204" pitchFamily="34" charset="-128"/>
                <a:ea typeface="MS PGothic" panose="020B0600070205080204" pitchFamily="34" charset="-128"/>
              </a:rPr>
              <a:t>目指しているもの</a:t>
            </a:r>
            <a:endParaRPr lang="en-US" altLang="ja-JP" dirty="0">
              <a:latin typeface="MS PGothic" panose="020B0600070205080204" pitchFamily="34" charset="-128"/>
              <a:ea typeface="MS PGothic" panose="020B0600070205080204" pitchFamily="34" charset="-128"/>
            </a:endParaRPr>
          </a:p>
          <a:p>
            <a:pPr marL="457200" lvl="1" indent="0">
              <a:buNone/>
            </a:pPr>
            <a:r>
              <a:rPr lang="ja-JP" altLang="en-US">
                <a:latin typeface="MS PGothic" panose="020B0600070205080204" pitchFamily="34" charset="-128"/>
                <a:ea typeface="MS PGothic" panose="020B0600070205080204" pitchFamily="34" charset="-128"/>
              </a:rPr>
              <a:t>授業の演習で使うインスタンスをシュッと学内で生やす</a:t>
            </a:r>
            <a:endParaRPr lang="en-US" altLang="ja-JP" dirty="0">
              <a:latin typeface="MS PGothic" panose="020B0600070205080204" pitchFamily="34" charset="-128"/>
              <a:ea typeface="MS PGothic" panose="020B0600070205080204" pitchFamily="34" charset="-128"/>
            </a:endParaRPr>
          </a:p>
        </p:txBody>
      </p:sp>
      <p:sp>
        <p:nvSpPr>
          <p:cNvPr id="7" name="スライド番号プレースホルダー 6">
            <a:extLst>
              <a:ext uri="{FF2B5EF4-FFF2-40B4-BE49-F238E27FC236}">
                <a16:creationId xmlns:a16="http://schemas.microsoft.com/office/drawing/2014/main" id="{2EE5E81A-CBAD-2C42-8C23-EDE1D1B09E07}"/>
              </a:ext>
            </a:extLst>
          </p:cNvPr>
          <p:cNvSpPr>
            <a:spLocks noGrp="1"/>
          </p:cNvSpPr>
          <p:nvPr>
            <p:ph type="sldNum" sz="quarter" idx="12"/>
          </p:nvPr>
        </p:nvSpPr>
        <p:spPr/>
        <p:txBody>
          <a:bodyPr/>
          <a:lstStyle/>
          <a:p>
            <a:fld id="{98BEE3B6-F33A-7E44-9077-A7DFAECAB4CF}" type="slidenum">
              <a:rPr kumimoji="1" lang="ja-JP" altLang="en-US" smtClean="0"/>
              <a:t>6</a:t>
            </a:fld>
            <a:endParaRPr kumimoji="1" lang="ja-JP" altLang="en-US"/>
          </a:p>
        </p:txBody>
      </p:sp>
    </p:spTree>
    <p:extLst>
      <p:ext uri="{BB962C8B-B14F-4D97-AF65-F5344CB8AC3E}">
        <p14:creationId xmlns:p14="http://schemas.microsoft.com/office/powerpoint/2010/main" val="4015882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kumimoji="1" lang="ja-JP" altLang="en-US">
                <a:solidFill>
                  <a:schemeClr val="bg1"/>
                </a:solidFill>
                <a:latin typeface="MS PGothic" panose="020B0600070205080204" pitchFamily="34" charset="-128"/>
                <a:ea typeface="MS PGothic" panose="020B0600070205080204" pitchFamily="34" charset="-128"/>
              </a:rPr>
              <a:t>　　</a:t>
            </a:r>
            <a:r>
              <a:rPr lang="ja-JP" altLang="en-US">
                <a:solidFill>
                  <a:schemeClr val="bg1"/>
                </a:solidFill>
                <a:latin typeface="MS PGothic" panose="020B0600070205080204" pitchFamily="34" charset="-128"/>
                <a:ea typeface="MS PGothic" panose="020B0600070205080204" pitchFamily="34" charset="-128"/>
              </a:rPr>
              <a:t>チーム開発</a:t>
            </a:r>
            <a:endParaRPr kumimoji="1" lang="ja-JP" altLang="en-US">
              <a:solidFill>
                <a:schemeClr val="bg1"/>
              </a:solidFill>
              <a:latin typeface="MS PGothic" panose="020B0600070205080204" pitchFamily="34" charset="-128"/>
              <a:ea typeface="MS PGothic" panose="020B0600070205080204" pitchFamily="34" charset="-128"/>
            </a:endParaRPr>
          </a:p>
        </p:txBody>
      </p:sp>
      <p:sp>
        <p:nvSpPr>
          <p:cNvPr id="3" name="コンテンツ プレースホルダー 2">
            <a:extLst>
              <a:ext uri="{FF2B5EF4-FFF2-40B4-BE49-F238E27FC236}">
                <a16:creationId xmlns:a16="http://schemas.microsoft.com/office/drawing/2014/main" id="{CE8D3039-614B-6A43-81A9-DA47339A4C2C}"/>
              </a:ext>
            </a:extLst>
          </p:cNvPr>
          <p:cNvSpPr>
            <a:spLocks noGrp="1"/>
          </p:cNvSpPr>
          <p:nvPr>
            <p:ph idx="1"/>
          </p:nvPr>
        </p:nvSpPr>
        <p:spPr/>
        <p:txBody>
          <a:bodyPr/>
          <a:lstStyle/>
          <a:p>
            <a:pPr marL="0" indent="0">
              <a:buNone/>
            </a:pPr>
            <a:r>
              <a:rPr kumimoji="1" lang="ja-JP" altLang="en-US">
                <a:latin typeface="MS PGothic" panose="020B0600070205080204" pitchFamily="34" charset="-128"/>
                <a:ea typeface="MS PGothic" panose="020B0600070205080204" pitchFamily="34" charset="-128"/>
              </a:rPr>
              <a:t>自分の担当箇所</a:t>
            </a:r>
            <a:endParaRPr kumimoji="1" lang="en-US" altLang="ja-JP" dirty="0">
              <a:latin typeface="MS PGothic" panose="020B0600070205080204" pitchFamily="34" charset="-128"/>
              <a:ea typeface="MS PGothic" panose="020B0600070205080204" pitchFamily="34" charset="-128"/>
            </a:endParaRPr>
          </a:p>
          <a:p>
            <a:pPr>
              <a:lnSpc>
                <a:spcPct val="150000"/>
              </a:lnSpc>
            </a:pPr>
            <a:r>
              <a:rPr lang="ja-JP" altLang="en-US">
                <a:latin typeface="MS PGothic" panose="020B0600070205080204" pitchFamily="34" charset="-128"/>
                <a:ea typeface="MS PGothic" panose="020B0600070205080204" pitchFamily="34" charset="-128"/>
              </a:rPr>
              <a:t>サーバ構築</a:t>
            </a:r>
            <a:endParaRPr lang="en-US" altLang="ja-JP" dirty="0">
              <a:latin typeface="MS PGothic" panose="020B0600070205080204" pitchFamily="34" charset="-128"/>
              <a:ea typeface="MS PGothic" panose="020B0600070205080204" pitchFamily="34" charset="-128"/>
            </a:endParaRPr>
          </a:p>
          <a:p>
            <a:pPr>
              <a:lnSpc>
                <a:spcPct val="150000"/>
              </a:lnSpc>
            </a:pPr>
            <a:r>
              <a:rPr lang="en-US" altLang="ja-JP" dirty="0">
                <a:latin typeface="MS PGothic" panose="020B0600070205080204" pitchFamily="34" charset="-128"/>
                <a:ea typeface="MS PGothic" panose="020B0600070205080204" pitchFamily="34" charset="-128"/>
              </a:rPr>
              <a:t>k8s</a:t>
            </a:r>
            <a:r>
              <a:rPr lang="ja-JP" altLang="en-US">
                <a:latin typeface="MS PGothic" panose="020B0600070205080204" pitchFamily="34" charset="-128"/>
                <a:ea typeface="MS PGothic" panose="020B0600070205080204" pitchFamily="34" charset="-128"/>
              </a:rPr>
              <a:t>クラスタ環境構築</a:t>
            </a:r>
            <a:endParaRPr lang="en-US" altLang="ja-JP" dirty="0">
              <a:latin typeface="MS PGothic" panose="020B0600070205080204" pitchFamily="34" charset="-128"/>
              <a:ea typeface="MS PGothic" panose="020B0600070205080204" pitchFamily="34" charset="-128"/>
            </a:endParaRPr>
          </a:p>
          <a:p>
            <a:pPr>
              <a:lnSpc>
                <a:spcPct val="150000"/>
              </a:lnSpc>
            </a:pPr>
            <a:r>
              <a:rPr lang="en-US" altLang="ja-JP" dirty="0">
                <a:latin typeface="MS PGothic" panose="020B0600070205080204" pitchFamily="34" charset="-128"/>
                <a:ea typeface="MS PGothic" panose="020B0600070205080204" pitchFamily="34" charset="-128"/>
              </a:rPr>
              <a:t>Ansible</a:t>
            </a:r>
            <a:r>
              <a:rPr lang="ja-JP" altLang="en-US">
                <a:latin typeface="MS PGothic" panose="020B0600070205080204" pitchFamily="34" charset="-128"/>
                <a:ea typeface="MS PGothic" panose="020B0600070205080204" pitchFamily="34" charset="-128"/>
              </a:rPr>
              <a:t>による自動化</a:t>
            </a:r>
            <a:endParaRPr lang="en-US" altLang="ja-JP" dirty="0">
              <a:latin typeface="MS PGothic" panose="020B0600070205080204" pitchFamily="34" charset="-128"/>
              <a:ea typeface="MS PGothic" panose="020B0600070205080204" pitchFamily="34" charset="-128"/>
            </a:endParaRPr>
          </a:p>
          <a:p>
            <a:endParaRPr kumimoji="1" lang="ja-JP" altLang="en-US">
              <a:latin typeface="MS PGothic" panose="020B0600070205080204" pitchFamily="34" charset="-128"/>
              <a:ea typeface="MS PGothic" panose="020B0600070205080204" pitchFamily="34" charset="-128"/>
            </a:endParaRPr>
          </a:p>
        </p:txBody>
      </p:sp>
      <p:pic>
        <p:nvPicPr>
          <p:cNvPr id="5" name="図 4" descr="スクリーンショットの画面&#10;&#10;自動的に生成された説明">
            <a:extLst>
              <a:ext uri="{FF2B5EF4-FFF2-40B4-BE49-F238E27FC236}">
                <a16:creationId xmlns:a16="http://schemas.microsoft.com/office/drawing/2014/main" id="{EA87170E-88AB-FE47-AAD1-181839FDB746}"/>
              </a:ext>
            </a:extLst>
          </p:cNvPr>
          <p:cNvPicPr>
            <a:picLocks noChangeAspect="1"/>
          </p:cNvPicPr>
          <p:nvPr/>
        </p:nvPicPr>
        <p:blipFill>
          <a:blip r:embed="rId3"/>
          <a:stretch>
            <a:fillRect/>
          </a:stretch>
        </p:blipFill>
        <p:spPr>
          <a:xfrm>
            <a:off x="9348717" y="1633350"/>
            <a:ext cx="2492334" cy="4340814"/>
          </a:xfrm>
          <a:prstGeom prst="rect">
            <a:avLst/>
          </a:prstGeom>
        </p:spPr>
      </p:pic>
      <p:pic>
        <p:nvPicPr>
          <p:cNvPr id="6" name="図 5">
            <a:extLst>
              <a:ext uri="{FF2B5EF4-FFF2-40B4-BE49-F238E27FC236}">
                <a16:creationId xmlns:a16="http://schemas.microsoft.com/office/drawing/2014/main" id="{50EB03A8-129A-0444-915B-4DF81A7ADF0F}"/>
              </a:ext>
            </a:extLst>
          </p:cNvPr>
          <p:cNvPicPr>
            <a:picLocks noChangeAspect="1"/>
          </p:cNvPicPr>
          <p:nvPr/>
        </p:nvPicPr>
        <p:blipFill rotWithShape="1">
          <a:blip r:embed="rId4"/>
          <a:srcRect l="70692" t="11232" r="8675" b="59329"/>
          <a:stretch/>
        </p:blipFill>
        <p:spPr>
          <a:xfrm>
            <a:off x="6264322" y="3958056"/>
            <a:ext cx="2796537" cy="2016108"/>
          </a:xfrm>
          <a:prstGeom prst="rect">
            <a:avLst/>
          </a:prstGeom>
        </p:spPr>
      </p:pic>
      <p:sp>
        <p:nvSpPr>
          <p:cNvPr id="7" name="スライド番号プレースホルダー 6">
            <a:extLst>
              <a:ext uri="{FF2B5EF4-FFF2-40B4-BE49-F238E27FC236}">
                <a16:creationId xmlns:a16="http://schemas.microsoft.com/office/drawing/2014/main" id="{2EE5E81A-CBAD-2C42-8C23-EDE1D1B09E07}"/>
              </a:ext>
            </a:extLst>
          </p:cNvPr>
          <p:cNvSpPr>
            <a:spLocks noGrp="1"/>
          </p:cNvSpPr>
          <p:nvPr>
            <p:ph type="sldNum" sz="quarter" idx="12"/>
          </p:nvPr>
        </p:nvSpPr>
        <p:spPr/>
        <p:txBody>
          <a:bodyPr/>
          <a:lstStyle/>
          <a:p>
            <a:fld id="{98BEE3B6-F33A-7E44-9077-A7DFAECAB4CF}" type="slidenum">
              <a:rPr kumimoji="1" lang="ja-JP" altLang="en-US" smtClean="0"/>
              <a:t>7</a:t>
            </a:fld>
            <a:endParaRPr kumimoji="1" lang="ja-JP" altLang="en-US"/>
          </a:p>
        </p:txBody>
      </p:sp>
    </p:spTree>
    <p:extLst>
      <p:ext uri="{BB962C8B-B14F-4D97-AF65-F5344CB8AC3E}">
        <p14:creationId xmlns:p14="http://schemas.microsoft.com/office/powerpoint/2010/main" val="3760802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kumimoji="1" lang="ja-JP" altLang="en-US">
                <a:solidFill>
                  <a:schemeClr val="bg1"/>
                </a:solidFill>
                <a:latin typeface="MS PGothic" panose="020B0600070205080204" pitchFamily="34" charset="-128"/>
                <a:ea typeface="MS PGothic" panose="020B0600070205080204" pitchFamily="34" charset="-128"/>
              </a:rPr>
              <a:t>　　</a:t>
            </a:r>
            <a:r>
              <a:rPr lang="ja-JP" altLang="en-US">
                <a:solidFill>
                  <a:schemeClr val="bg1"/>
                </a:solidFill>
                <a:latin typeface="MS PGothic" panose="020B0600070205080204" pitchFamily="34" charset="-128"/>
                <a:ea typeface="MS PGothic" panose="020B0600070205080204" pitchFamily="34" charset="-128"/>
              </a:rPr>
              <a:t>インターン</a:t>
            </a:r>
            <a:endParaRPr kumimoji="1" lang="ja-JP" altLang="en-US">
              <a:solidFill>
                <a:schemeClr val="bg1"/>
              </a:solidFill>
              <a:latin typeface="MS PGothic" panose="020B0600070205080204" pitchFamily="34" charset="-128"/>
              <a:ea typeface="MS PGothic" panose="020B0600070205080204" pitchFamily="34" charset="-128"/>
            </a:endParaRPr>
          </a:p>
        </p:txBody>
      </p:sp>
      <p:sp>
        <p:nvSpPr>
          <p:cNvPr id="3" name="コンテンツ プレースホルダー 2">
            <a:extLst>
              <a:ext uri="{FF2B5EF4-FFF2-40B4-BE49-F238E27FC236}">
                <a16:creationId xmlns:a16="http://schemas.microsoft.com/office/drawing/2014/main" id="{CE8D3039-614B-6A43-81A9-DA47339A4C2C}"/>
              </a:ext>
            </a:extLst>
          </p:cNvPr>
          <p:cNvSpPr>
            <a:spLocks noGrp="1"/>
          </p:cNvSpPr>
          <p:nvPr>
            <p:ph idx="1"/>
          </p:nvPr>
        </p:nvSpPr>
        <p:spPr/>
        <p:txBody>
          <a:bodyPr/>
          <a:lstStyle/>
          <a:p>
            <a:pPr marL="0" indent="0">
              <a:buNone/>
            </a:pPr>
            <a:r>
              <a:rPr kumimoji="1" lang="ja-JP" altLang="en-US">
                <a:latin typeface="MS PGothic" panose="020B0600070205080204" pitchFamily="34" charset="-128"/>
                <a:ea typeface="MS PGothic" panose="020B0600070205080204" pitchFamily="34" charset="-128"/>
              </a:rPr>
              <a:t>クックパッド</a:t>
            </a:r>
            <a:r>
              <a:rPr lang="en-US" altLang="ja-JP" dirty="0">
                <a:latin typeface="MS PGothic" panose="020B0600070205080204" pitchFamily="34" charset="-128"/>
                <a:ea typeface="MS PGothic" panose="020B0600070205080204" pitchFamily="34" charset="-128"/>
              </a:rPr>
              <a:t> </a:t>
            </a:r>
            <a:r>
              <a:rPr lang="ja-JP" altLang="en-US">
                <a:latin typeface="MS PGothic" panose="020B0600070205080204" pitchFamily="34" charset="-128"/>
                <a:ea typeface="MS PGothic" panose="020B0600070205080204" pitchFamily="34" charset="-128"/>
              </a:rPr>
              <a:t>サマーインターン</a:t>
            </a:r>
            <a:endParaRPr lang="en-US" altLang="ja-JP" dirty="0">
              <a:latin typeface="MS PGothic" panose="020B0600070205080204" pitchFamily="34" charset="-128"/>
              <a:ea typeface="MS PGothic" panose="020B0600070205080204" pitchFamily="34" charset="-128"/>
            </a:endParaRPr>
          </a:p>
          <a:p>
            <a:pPr>
              <a:lnSpc>
                <a:spcPct val="100000"/>
              </a:lnSpc>
            </a:pPr>
            <a:endParaRPr lang="en-US" altLang="ja-JP" sz="2600" dirty="0">
              <a:latin typeface="MS PGothic" panose="020B0600070205080204" pitchFamily="34" charset="-128"/>
              <a:ea typeface="MS PGothic" panose="020B0600070205080204" pitchFamily="34" charset="-128"/>
            </a:endParaRPr>
          </a:p>
          <a:p>
            <a:pPr>
              <a:lnSpc>
                <a:spcPct val="100000"/>
              </a:lnSpc>
            </a:pPr>
            <a:r>
              <a:rPr lang="ja-JP" altLang="en-US" sz="2600">
                <a:latin typeface="MS PGothic" panose="020B0600070205080204" pitchFamily="34" charset="-128"/>
                <a:ea typeface="MS PGothic" panose="020B0600070205080204" pitchFamily="34" charset="-128"/>
              </a:rPr>
              <a:t>サービス開発のノウハウや使用技術を学びました</a:t>
            </a:r>
            <a:endParaRPr lang="en-US" altLang="ja-JP" sz="2600" dirty="0">
              <a:latin typeface="MS PGothic" panose="020B0600070205080204" pitchFamily="34" charset="-128"/>
              <a:ea typeface="MS PGothic" panose="020B0600070205080204" pitchFamily="34" charset="-128"/>
            </a:endParaRPr>
          </a:p>
          <a:p>
            <a:pPr>
              <a:lnSpc>
                <a:spcPct val="150000"/>
              </a:lnSpc>
            </a:pPr>
            <a:r>
              <a:rPr lang="en-US" altLang="ja-JP" sz="2600" dirty="0">
                <a:latin typeface="MS PGothic" panose="020B0600070205080204" pitchFamily="34" charset="-128"/>
                <a:ea typeface="MS PGothic" panose="020B0600070205080204" pitchFamily="34" charset="-128"/>
              </a:rPr>
              <a:t>SRE</a:t>
            </a:r>
            <a:r>
              <a:rPr lang="ja-JP" altLang="en-US" sz="2600">
                <a:latin typeface="MS PGothic" panose="020B0600070205080204" pitchFamily="34" charset="-128"/>
                <a:ea typeface="MS PGothic" panose="020B0600070205080204" pitchFamily="34" charset="-128"/>
              </a:rPr>
              <a:t>グループに配属</a:t>
            </a:r>
            <a:endParaRPr lang="en-US" altLang="ja-JP" sz="2600" dirty="0">
              <a:latin typeface="MS PGothic" panose="020B0600070205080204" pitchFamily="34" charset="-128"/>
              <a:ea typeface="MS PGothic" panose="020B0600070205080204" pitchFamily="34" charset="-128"/>
            </a:endParaRPr>
          </a:p>
          <a:p>
            <a:pPr>
              <a:lnSpc>
                <a:spcPct val="150000"/>
              </a:lnSpc>
            </a:pPr>
            <a:r>
              <a:rPr lang="ja-JP" altLang="en-US" sz="2600">
                <a:latin typeface="MS PGothic" panose="020B0600070205080204" pitchFamily="34" charset="-128"/>
                <a:ea typeface="MS PGothic" panose="020B0600070205080204" pitchFamily="34" charset="-128"/>
              </a:rPr>
              <a:t>コンテナイメージ開発から自動化までを担当</a:t>
            </a:r>
            <a:endParaRPr lang="en-US" altLang="ja-JP" sz="2600" dirty="0">
              <a:latin typeface="MS PGothic" panose="020B0600070205080204" pitchFamily="34" charset="-128"/>
              <a:ea typeface="MS PGothic" panose="020B0600070205080204" pitchFamily="34" charset="-128"/>
            </a:endParaRPr>
          </a:p>
        </p:txBody>
      </p:sp>
      <p:sp>
        <p:nvSpPr>
          <p:cNvPr id="7" name="スライド番号プレースホルダー 6">
            <a:extLst>
              <a:ext uri="{FF2B5EF4-FFF2-40B4-BE49-F238E27FC236}">
                <a16:creationId xmlns:a16="http://schemas.microsoft.com/office/drawing/2014/main" id="{2EE5E81A-CBAD-2C42-8C23-EDE1D1B09E07}"/>
              </a:ext>
            </a:extLst>
          </p:cNvPr>
          <p:cNvSpPr>
            <a:spLocks noGrp="1"/>
          </p:cNvSpPr>
          <p:nvPr>
            <p:ph type="sldNum" sz="quarter" idx="12"/>
          </p:nvPr>
        </p:nvSpPr>
        <p:spPr/>
        <p:txBody>
          <a:bodyPr/>
          <a:lstStyle/>
          <a:p>
            <a:fld id="{98BEE3B6-F33A-7E44-9077-A7DFAECAB4CF}" type="slidenum">
              <a:rPr kumimoji="1" lang="ja-JP" altLang="en-US" smtClean="0"/>
              <a:t>8</a:t>
            </a:fld>
            <a:endParaRPr kumimoji="1" lang="ja-JP" altLang="en-US"/>
          </a:p>
        </p:txBody>
      </p:sp>
      <p:pic>
        <p:nvPicPr>
          <p:cNvPr id="9" name="図 8" descr="人, グループ, ポーズ, 写真 が含まれている画像&#10;&#10;自動的に生成された説明">
            <a:extLst>
              <a:ext uri="{FF2B5EF4-FFF2-40B4-BE49-F238E27FC236}">
                <a16:creationId xmlns:a16="http://schemas.microsoft.com/office/drawing/2014/main" id="{0BBE72B8-7FBA-2842-ABC2-1DE69B97C5AF}"/>
              </a:ext>
            </a:extLst>
          </p:cNvPr>
          <p:cNvPicPr>
            <a:picLocks noChangeAspect="1"/>
          </p:cNvPicPr>
          <p:nvPr/>
        </p:nvPicPr>
        <p:blipFill>
          <a:blip r:embed="rId3"/>
          <a:stretch>
            <a:fillRect/>
          </a:stretch>
        </p:blipFill>
        <p:spPr>
          <a:xfrm>
            <a:off x="7356143" y="3383896"/>
            <a:ext cx="4583688" cy="2784232"/>
          </a:xfrm>
          <a:prstGeom prst="rect">
            <a:avLst/>
          </a:prstGeom>
        </p:spPr>
      </p:pic>
    </p:spTree>
    <p:extLst>
      <p:ext uri="{BB962C8B-B14F-4D97-AF65-F5344CB8AC3E}">
        <p14:creationId xmlns:p14="http://schemas.microsoft.com/office/powerpoint/2010/main" val="379723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43D8955-AF1B-3F44-9745-FA3979CF55B2}"/>
              </a:ext>
            </a:extLst>
          </p:cNvPr>
          <p:cNvSpPr/>
          <p:nvPr/>
        </p:nvSpPr>
        <p:spPr>
          <a:xfrm>
            <a:off x="0" y="-2"/>
            <a:ext cx="12192000" cy="1325563"/>
          </a:xfrm>
          <a:prstGeom prst="rect">
            <a:avLst/>
          </a:prstGeom>
          <a:solidFill>
            <a:srgbClr val="269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80A271F0-C038-C443-A15F-780531957686}"/>
              </a:ext>
            </a:extLst>
          </p:cNvPr>
          <p:cNvSpPr>
            <a:spLocks noGrp="1"/>
          </p:cNvSpPr>
          <p:nvPr>
            <p:ph type="title"/>
          </p:nvPr>
        </p:nvSpPr>
        <p:spPr>
          <a:xfrm>
            <a:off x="0" y="-1"/>
            <a:ext cx="10515600" cy="1325563"/>
          </a:xfrm>
        </p:spPr>
        <p:txBody>
          <a:bodyPr/>
          <a:lstStyle/>
          <a:p>
            <a:r>
              <a:rPr kumimoji="1" lang="ja-JP" altLang="en-US">
                <a:solidFill>
                  <a:schemeClr val="bg1"/>
                </a:solidFill>
                <a:latin typeface="MS PGothic" panose="020B0600070205080204" pitchFamily="34" charset="-128"/>
                <a:ea typeface="MS PGothic" panose="020B0600070205080204" pitchFamily="34" charset="-128"/>
              </a:rPr>
              <a:t>　　</a:t>
            </a:r>
            <a:r>
              <a:rPr lang="ja-JP" altLang="en-US">
                <a:solidFill>
                  <a:schemeClr val="bg1"/>
                </a:solidFill>
                <a:latin typeface="MS PGothic" panose="020B0600070205080204" pitchFamily="34" charset="-128"/>
                <a:ea typeface="MS PGothic" panose="020B0600070205080204" pitchFamily="34" charset="-128"/>
              </a:rPr>
              <a:t>インターン</a:t>
            </a:r>
            <a:endParaRPr kumimoji="1" lang="ja-JP" altLang="en-US">
              <a:solidFill>
                <a:schemeClr val="bg1"/>
              </a:solidFill>
              <a:latin typeface="MS PGothic" panose="020B0600070205080204" pitchFamily="34" charset="-128"/>
              <a:ea typeface="MS PGothic" panose="020B0600070205080204" pitchFamily="34" charset="-128"/>
            </a:endParaRPr>
          </a:p>
        </p:txBody>
      </p:sp>
      <p:sp>
        <p:nvSpPr>
          <p:cNvPr id="3" name="コンテンツ プレースホルダー 2">
            <a:extLst>
              <a:ext uri="{FF2B5EF4-FFF2-40B4-BE49-F238E27FC236}">
                <a16:creationId xmlns:a16="http://schemas.microsoft.com/office/drawing/2014/main" id="{CE8D3039-614B-6A43-81A9-DA47339A4C2C}"/>
              </a:ext>
            </a:extLst>
          </p:cNvPr>
          <p:cNvSpPr>
            <a:spLocks noGrp="1"/>
          </p:cNvSpPr>
          <p:nvPr>
            <p:ph idx="1"/>
          </p:nvPr>
        </p:nvSpPr>
        <p:spPr/>
        <p:txBody>
          <a:bodyPr/>
          <a:lstStyle/>
          <a:p>
            <a:pPr marL="0" indent="0">
              <a:buNone/>
            </a:pPr>
            <a:r>
              <a:rPr lang="ja-JP" altLang="en-US">
                <a:latin typeface="MS PGothic" panose="020B0600070205080204" pitchFamily="34" charset="-128"/>
                <a:ea typeface="MS PGothic" panose="020B0600070205080204" pitchFamily="34" charset="-128"/>
              </a:rPr>
              <a:t>サイバーエージェント</a:t>
            </a:r>
            <a:r>
              <a:rPr lang="en-US" altLang="ja-JP" dirty="0">
                <a:latin typeface="MS PGothic" panose="020B0600070205080204" pitchFamily="34" charset="-128"/>
                <a:ea typeface="MS PGothic" panose="020B0600070205080204" pitchFamily="34" charset="-128"/>
              </a:rPr>
              <a:t> CA</a:t>
            </a:r>
            <a:r>
              <a:rPr lang="ja-JP" altLang="en-US">
                <a:latin typeface="MS PGothic" panose="020B0600070205080204" pitchFamily="34" charset="-128"/>
                <a:ea typeface="MS PGothic" panose="020B0600070205080204" pitchFamily="34" charset="-128"/>
              </a:rPr>
              <a:t> </a:t>
            </a:r>
            <a:r>
              <a:rPr lang="en-US" altLang="ja-JP" dirty="0">
                <a:latin typeface="MS PGothic" panose="020B0600070205080204" pitchFamily="34" charset="-128"/>
                <a:ea typeface="MS PGothic" panose="020B0600070205080204" pitchFamily="34" charset="-128"/>
              </a:rPr>
              <a:t>Tech Dojo</a:t>
            </a:r>
          </a:p>
          <a:p>
            <a:pPr>
              <a:lnSpc>
                <a:spcPct val="150000"/>
              </a:lnSpc>
            </a:pPr>
            <a:r>
              <a:rPr lang="en-US" altLang="ja-JP" dirty="0">
                <a:latin typeface="MS PGothic" panose="020B0600070205080204" pitchFamily="34" charset="-128"/>
                <a:ea typeface="MS PGothic" panose="020B0600070205080204" pitchFamily="34" charset="-128"/>
              </a:rPr>
              <a:t>k8s</a:t>
            </a:r>
            <a:r>
              <a:rPr lang="ja-JP" altLang="en-US">
                <a:latin typeface="MS PGothic" panose="020B0600070205080204" pitchFamily="34" charset="-128"/>
                <a:ea typeface="MS PGothic" panose="020B0600070205080204" pitchFamily="34" charset="-128"/>
              </a:rPr>
              <a:t>についての勉強と</a:t>
            </a:r>
            <a:r>
              <a:rPr lang="en-US" altLang="ja-JP" dirty="0">
                <a:latin typeface="MS PGothic" panose="020B0600070205080204" pitchFamily="34" charset="-128"/>
                <a:ea typeface="MS PGothic" panose="020B0600070205080204" pitchFamily="34" charset="-128"/>
              </a:rPr>
              <a:t>1day</a:t>
            </a:r>
            <a:r>
              <a:rPr lang="ja-JP" altLang="en-US">
                <a:latin typeface="MS PGothic" panose="020B0600070205080204" pitchFamily="34" charset="-128"/>
                <a:ea typeface="MS PGothic" panose="020B0600070205080204" pitchFamily="34" charset="-128"/>
              </a:rPr>
              <a:t>ハッカソン</a:t>
            </a:r>
            <a:endParaRPr lang="en-US" altLang="ja-JP" dirty="0">
              <a:latin typeface="MS PGothic" panose="020B0600070205080204" pitchFamily="34" charset="-128"/>
              <a:ea typeface="MS PGothic" panose="020B0600070205080204" pitchFamily="34" charset="-128"/>
            </a:endParaRPr>
          </a:p>
          <a:p>
            <a:pPr>
              <a:lnSpc>
                <a:spcPct val="150000"/>
              </a:lnSpc>
            </a:pPr>
            <a:r>
              <a:rPr lang="en-US" altLang="ja-JP" dirty="0">
                <a:latin typeface="MS PGothic" panose="020B0600070205080204" pitchFamily="34" charset="-128"/>
                <a:ea typeface="MS PGothic" panose="020B0600070205080204" pitchFamily="34" charset="-128"/>
              </a:rPr>
              <a:t>kind</a:t>
            </a:r>
            <a:r>
              <a:rPr lang="ja-JP" altLang="en-US">
                <a:latin typeface="MS PGothic" panose="020B0600070205080204" pitchFamily="34" charset="-128"/>
                <a:ea typeface="MS PGothic" panose="020B0600070205080204" pitchFamily="34" charset="-128"/>
              </a:rPr>
              <a:t>を使った</a:t>
            </a:r>
            <a:r>
              <a:rPr lang="en-US" altLang="ja-JP" dirty="0">
                <a:latin typeface="MS PGothic" panose="020B0600070205080204" pitchFamily="34" charset="-128"/>
                <a:ea typeface="MS PGothic" panose="020B0600070205080204" pitchFamily="34" charset="-128"/>
              </a:rPr>
              <a:t>k8s</a:t>
            </a:r>
            <a:r>
              <a:rPr lang="ja-JP" altLang="en-US">
                <a:latin typeface="MS PGothic" panose="020B0600070205080204" pitchFamily="34" charset="-128"/>
                <a:ea typeface="MS PGothic" panose="020B0600070205080204" pitchFamily="34" charset="-128"/>
              </a:rPr>
              <a:t>クラスタ環境構築</a:t>
            </a:r>
            <a:endParaRPr lang="en-US" altLang="ja-JP" dirty="0">
              <a:latin typeface="MS PGothic" panose="020B0600070205080204" pitchFamily="34" charset="-128"/>
              <a:ea typeface="MS PGothic" panose="020B0600070205080204" pitchFamily="34" charset="-128"/>
            </a:endParaRPr>
          </a:p>
          <a:p>
            <a:pPr>
              <a:lnSpc>
                <a:spcPct val="150000"/>
              </a:lnSpc>
            </a:pPr>
            <a:r>
              <a:rPr lang="en-US" altLang="ja-JP" dirty="0">
                <a:latin typeface="MS PGothic" panose="020B0600070205080204" pitchFamily="34" charset="-128"/>
                <a:ea typeface="MS PGothic" panose="020B0600070205080204" pitchFamily="34" charset="-128"/>
              </a:rPr>
              <a:t>Slack</a:t>
            </a:r>
            <a:r>
              <a:rPr lang="ja-JP" altLang="en-US">
                <a:latin typeface="MS PGothic" panose="020B0600070205080204" pitchFamily="34" charset="-128"/>
                <a:ea typeface="MS PGothic" panose="020B0600070205080204" pitchFamily="34" charset="-128"/>
              </a:rPr>
              <a:t>から</a:t>
            </a:r>
            <a:r>
              <a:rPr lang="en-US" altLang="ja-JP" dirty="0" err="1">
                <a:latin typeface="MS PGothic" panose="020B0600070205080204" pitchFamily="34" charset="-128"/>
                <a:ea typeface="MS PGothic" panose="020B0600070205080204" pitchFamily="34" charset="-128"/>
              </a:rPr>
              <a:t>kubectl</a:t>
            </a:r>
            <a:r>
              <a:rPr lang="ja-JP" altLang="en-US">
                <a:latin typeface="MS PGothic" panose="020B0600070205080204" pitchFamily="34" charset="-128"/>
                <a:ea typeface="MS PGothic" panose="020B0600070205080204" pitchFamily="34" charset="-128"/>
              </a:rPr>
              <a:t>を叩ける</a:t>
            </a:r>
            <a:r>
              <a:rPr lang="en-US" altLang="ja-JP" dirty="0">
                <a:latin typeface="MS PGothic" panose="020B0600070205080204" pitchFamily="34" charset="-128"/>
                <a:ea typeface="MS PGothic" panose="020B0600070205080204" pitchFamily="34" charset="-128"/>
              </a:rPr>
              <a:t>API</a:t>
            </a:r>
            <a:r>
              <a:rPr lang="ja-JP" altLang="en-US">
                <a:latin typeface="MS PGothic" panose="020B0600070205080204" pitchFamily="34" charset="-128"/>
                <a:ea typeface="MS PGothic" panose="020B0600070205080204" pitchFamily="34" charset="-128"/>
              </a:rPr>
              <a:t>を開発</a:t>
            </a:r>
            <a:endParaRPr lang="en-US" altLang="ja-JP" dirty="0">
              <a:latin typeface="MS PGothic" panose="020B0600070205080204" pitchFamily="34" charset="-128"/>
              <a:ea typeface="MS PGothic" panose="020B0600070205080204" pitchFamily="34" charset="-128"/>
            </a:endParaRPr>
          </a:p>
        </p:txBody>
      </p:sp>
      <p:sp>
        <p:nvSpPr>
          <p:cNvPr id="7" name="スライド番号プレースホルダー 6">
            <a:extLst>
              <a:ext uri="{FF2B5EF4-FFF2-40B4-BE49-F238E27FC236}">
                <a16:creationId xmlns:a16="http://schemas.microsoft.com/office/drawing/2014/main" id="{2EE5E81A-CBAD-2C42-8C23-EDE1D1B09E07}"/>
              </a:ext>
            </a:extLst>
          </p:cNvPr>
          <p:cNvSpPr>
            <a:spLocks noGrp="1"/>
          </p:cNvSpPr>
          <p:nvPr>
            <p:ph type="sldNum" sz="quarter" idx="12"/>
          </p:nvPr>
        </p:nvSpPr>
        <p:spPr/>
        <p:txBody>
          <a:bodyPr/>
          <a:lstStyle/>
          <a:p>
            <a:fld id="{98BEE3B6-F33A-7E44-9077-A7DFAECAB4CF}" type="slidenum">
              <a:rPr kumimoji="1" lang="ja-JP" altLang="en-US" smtClean="0"/>
              <a:t>9</a:t>
            </a:fld>
            <a:endParaRPr kumimoji="1" lang="ja-JP" altLang="en-US"/>
          </a:p>
        </p:txBody>
      </p:sp>
      <p:pic>
        <p:nvPicPr>
          <p:cNvPr id="6" name="図 5" descr="屋内, テーブル, コンピュータ, 座る が含まれている画像&#10;&#10;自動的に生成された説明">
            <a:extLst>
              <a:ext uri="{FF2B5EF4-FFF2-40B4-BE49-F238E27FC236}">
                <a16:creationId xmlns:a16="http://schemas.microsoft.com/office/drawing/2014/main" id="{21573B10-4BE9-D448-A41C-225805D15C8F}"/>
              </a:ext>
            </a:extLst>
          </p:cNvPr>
          <p:cNvPicPr>
            <a:picLocks noChangeAspect="1"/>
          </p:cNvPicPr>
          <p:nvPr/>
        </p:nvPicPr>
        <p:blipFill>
          <a:blip r:embed="rId3"/>
          <a:stretch>
            <a:fillRect/>
          </a:stretch>
        </p:blipFill>
        <p:spPr>
          <a:xfrm>
            <a:off x="7091149" y="2979975"/>
            <a:ext cx="4262651" cy="3196988"/>
          </a:xfrm>
          <a:prstGeom prst="rect">
            <a:avLst/>
          </a:prstGeom>
        </p:spPr>
      </p:pic>
    </p:spTree>
    <p:extLst>
      <p:ext uri="{BB962C8B-B14F-4D97-AF65-F5344CB8AC3E}">
        <p14:creationId xmlns:p14="http://schemas.microsoft.com/office/powerpoint/2010/main" val="347916693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2322</TotalTime>
  <Words>977</Words>
  <Application>Microsoft Macintosh PowerPoint</Application>
  <PresentationFormat>ワイド画面</PresentationFormat>
  <Paragraphs>129</Paragraphs>
  <Slides>14</Slides>
  <Notes>9</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14</vt:i4>
      </vt:variant>
    </vt:vector>
  </HeadingPairs>
  <TitlesOfParts>
    <vt:vector size="19" baseType="lpstr">
      <vt:lpstr>MS PGothic</vt:lpstr>
      <vt:lpstr>游ゴシック</vt:lpstr>
      <vt:lpstr>游ゴシック Light</vt:lpstr>
      <vt:lpstr>Arial</vt:lpstr>
      <vt:lpstr>Office テーマ</vt:lpstr>
      <vt:lpstr>1on1面談イベント</vt:lpstr>
      <vt:lpstr>　　自己紹介</vt:lpstr>
      <vt:lpstr>　　自己紹介</vt:lpstr>
      <vt:lpstr>　　やってきたこと</vt:lpstr>
      <vt:lpstr>　　個人開発</vt:lpstr>
      <vt:lpstr>　　チーム開発</vt:lpstr>
      <vt:lpstr>　　チーム開発</vt:lpstr>
      <vt:lpstr>　　インターン</vt:lpstr>
      <vt:lpstr>　　インターン</vt:lpstr>
      <vt:lpstr>　　イベント参加・開催</vt:lpstr>
      <vt:lpstr>　　将来のこと</vt:lpstr>
      <vt:lpstr>　　将来のエンジニア像</vt:lpstr>
      <vt:lpstr>　　このイベントで話したいこと</vt:lpstr>
      <vt:lpstr>よろしくお願いします</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山田咲太朗</dc:creator>
  <cp:lastModifiedBy>山田咲太朗</cp:lastModifiedBy>
  <cp:revision>85</cp:revision>
  <dcterms:created xsi:type="dcterms:W3CDTF">2020-04-26T15:36:56Z</dcterms:created>
  <dcterms:modified xsi:type="dcterms:W3CDTF">2020-05-11T18:39:57Z</dcterms:modified>
</cp:coreProperties>
</file>

<file path=docProps/thumbnail.jpeg>
</file>